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4"/>
  </p:notesMasterIdLst>
  <p:sldIdLst>
    <p:sldId id="256" r:id="rId2"/>
    <p:sldId id="260" r:id="rId3"/>
    <p:sldId id="261" r:id="rId4"/>
    <p:sldId id="262" r:id="rId5"/>
    <p:sldId id="263" r:id="rId6"/>
    <p:sldId id="265" r:id="rId7"/>
    <p:sldId id="264" r:id="rId8"/>
    <p:sldId id="267" r:id="rId9"/>
    <p:sldId id="266" r:id="rId10"/>
    <p:sldId id="268" r:id="rId11"/>
    <p:sldId id="269" r:id="rId12"/>
    <p:sldId id="25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8" autoAdjust="0"/>
  </p:normalViewPr>
  <p:slideViewPr>
    <p:cSldViewPr>
      <p:cViewPr>
        <p:scale>
          <a:sx n="100" d="100"/>
          <a:sy n="100" d="100"/>
        </p:scale>
        <p:origin x="-2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9903A-4E79-4219-A03B-A013880CC8E9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3DD6-FAB6-471E-B4B3-6E0CC766E1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D9FD0E-1DE8-4B9C-8817-D8E882E8070A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435C-6271-497D-A4E8-377C4D8EC4A0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CF78-B2ED-41AC-87DA-0C4F770D8FE0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051-129B-49C1-865D-B529CC09E5EA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6BEE5DA-66CE-4D1A-BF70-D43886AB4F25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EEF5-4C06-4FAE-886C-FD570C7C471C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AFBE-D141-489E-98DD-956E2305DFCA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C08E-5FC3-4A1E-9ED8-66D8852CF52B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586C-32B4-4DE0-BA0B-2D535CD89117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C228-33D2-4264-87CF-F5774753CE3F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998C-A8C5-4D17-9AB7-AB40E6726703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FF25E9-DE8D-4D83-B8AE-01DCF473EF9B}" type="datetime1">
              <a:rPr lang="ru-RU" smtClean="0"/>
              <a:pPr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Генезис и аксиоматика </a:t>
            </a:r>
            <a:br>
              <a:rPr lang="ru-RU" dirty="0" smtClean="0"/>
            </a:br>
            <a:r>
              <a:rPr lang="ru-RU" dirty="0" err="1" smtClean="0"/>
              <a:t>неокономики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ru-RU" dirty="0" smtClean="0"/>
              <a:t>5 марта 2023 года, г.Москва</a:t>
            </a:r>
            <a:endParaRPr lang="ru-RU" dirty="0"/>
          </a:p>
        </p:txBody>
      </p:sp>
      <p:pic>
        <p:nvPicPr>
          <p:cNvPr id="5" name="Рисунок 4" descr="horizontal-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908720"/>
            <a:ext cx="6072162" cy="175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Подходы в </a:t>
            </a:r>
            <a:r>
              <a:rPr lang="ru-RU" dirty="0" err="1" smtClean="0"/>
              <a:t>неокономике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196752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1. Проблемный подход. </a:t>
            </a:r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идет от объекта. От «как устроено </a:t>
            </a:r>
            <a:r>
              <a:rPr lang="en-US" sz="1600" dirty="0" smtClean="0">
                <a:latin typeface="+mj-lt"/>
              </a:rPr>
              <a:t>[</a:t>
            </a:r>
            <a:r>
              <a:rPr lang="ru-RU" sz="1600" dirty="0" smtClean="0">
                <a:latin typeface="+mj-lt"/>
              </a:rPr>
              <a:t>нечто</a:t>
            </a:r>
            <a:r>
              <a:rPr lang="en-US" sz="1600" dirty="0" smtClean="0">
                <a:latin typeface="+mj-lt"/>
              </a:rPr>
              <a:t>]</a:t>
            </a:r>
            <a:r>
              <a:rPr lang="ru-RU" sz="1600" dirty="0" smtClean="0">
                <a:latin typeface="+mj-lt"/>
              </a:rPr>
              <a:t>».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marL="342900" indent="-342900" algn="just"/>
            <a:r>
              <a:rPr lang="ru-RU" sz="1600" dirty="0" smtClean="0">
                <a:latin typeface="+mj-lt"/>
              </a:rPr>
              <a:t>2. </a:t>
            </a:r>
            <a:r>
              <a:rPr lang="ru-RU" sz="1600" dirty="0" err="1" smtClean="0">
                <a:latin typeface="+mj-lt"/>
              </a:rPr>
              <a:t>Нарративный</a:t>
            </a:r>
            <a:r>
              <a:rPr lang="ru-RU" sz="1600" dirty="0" smtClean="0">
                <a:latin typeface="+mj-lt"/>
              </a:rPr>
              <a:t> подход. </a:t>
            </a:r>
            <a:r>
              <a:rPr lang="ru-RU" sz="1600" dirty="0" err="1" smtClean="0">
                <a:latin typeface="+mj-lt"/>
              </a:rPr>
              <a:t>Нарративы</a:t>
            </a:r>
            <a:r>
              <a:rPr lang="ru-RU" sz="1600" dirty="0" smtClean="0">
                <a:latin typeface="+mj-lt"/>
              </a:rPr>
              <a:t> в </a:t>
            </a:r>
            <a:r>
              <a:rPr lang="ru-RU" sz="1600" dirty="0" err="1" smtClean="0">
                <a:latin typeface="+mj-lt"/>
              </a:rPr>
              <a:t>неокономике</a:t>
            </a:r>
            <a:r>
              <a:rPr lang="ru-RU" sz="1600" dirty="0" smtClean="0">
                <a:latin typeface="+mj-lt"/>
              </a:rPr>
              <a:t> сцепляются между собой.</a:t>
            </a:r>
          </a:p>
          <a:p>
            <a:pPr marL="342900" indent="-342900" algn="just">
              <a:buAutoNum type="arabicPeriod" startAt="2"/>
            </a:pPr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3. Событийный подход. Всё происходящее вокруг есть поток связанных между собой уникальных событий.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Лекция №1: 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есть наука об обществе.</a:t>
            </a: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В </a:t>
            </a:r>
            <a:r>
              <a:rPr lang="ru-RU" sz="1600" dirty="0" err="1" smtClean="0">
                <a:latin typeface="+mj-lt"/>
              </a:rPr>
              <a:t>неокономике</a:t>
            </a:r>
            <a:r>
              <a:rPr lang="ru-RU" sz="1600" dirty="0" smtClean="0">
                <a:latin typeface="+mj-lt"/>
              </a:rPr>
              <a:t> не рассматриваются отдельно микро-, мезо- и макроэкономика. Не стоит особняком управление. Постоянно присутствует история и реконструкция предыдущего шага развития. </a:t>
            </a: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Формулируя проблему в настоящем и описывая нарратив его формирования, задачи сами формируют набор дисциплин, которые нам будут нужны для изучения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orizontal-no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620688"/>
            <a:ext cx="4343971" cy="12542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1902797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 внимание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!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6003" y="5013176"/>
            <a:ext cx="3600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http://neoconomica.org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068960"/>
            <a:ext cx="18669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3016800"/>
            <a:ext cx="19177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4644008" y="5013176"/>
            <a:ext cx="38234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://t.me/neoconomica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Позиция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14612" y="1196752"/>
            <a:ext cx="60007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Александр Виноградов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Ведущий аналитик в НИЦ им. О. Григорьева «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Неокономика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».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Организатор проектной работы МШУ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Сколково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Постоянный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колумнист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деловой газеты «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Бизнес-онлайн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» (г. Казань).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Главный инженер проекта в Институте Генплана Москвы.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 descr="me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285860"/>
            <a:ext cx="2023872" cy="3048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2771800" y="3190324"/>
            <a:ext cx="60007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Неокономика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Lite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Экономическая (и не только) теория, разрабатывавшаяся российским экономистом Олегом Григорьевым и его учениками, базируется на синтезе классической политэкономии и австрийской экономической школы. Фокусируется на вопросах экономического развития территорий, ключевое понятие – «система разделения труда».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Long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смотри ниже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Об Олеге Григорьеве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15" name="Picture 14" descr="o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196753"/>
            <a:ext cx="2304256" cy="201349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825552" y="1196752"/>
            <a:ext cx="63184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+mj-lt"/>
              </a:rPr>
              <a:t>Российский экономист, аналитик; государственный советник первого класса, руководитель «Научно-исследовательского центра Олега Григорьева „</a:t>
            </a:r>
            <a:r>
              <a:rPr lang="ru-RU" sz="1400" dirty="0" err="1" smtClean="0">
                <a:latin typeface="+mj-lt"/>
              </a:rPr>
              <a:t>Неокономика</a:t>
            </a:r>
            <a:r>
              <a:rPr lang="ru-RU" sz="1400" dirty="0" smtClean="0">
                <a:latin typeface="+mj-lt"/>
              </a:rPr>
              <a:t>“».</a:t>
            </a:r>
          </a:p>
          <a:p>
            <a:r>
              <a:rPr lang="ru-RU" sz="1400" dirty="0" smtClean="0">
                <a:latin typeface="+mj-lt"/>
              </a:rPr>
              <a:t>Родился 16 июля 1960 года.</a:t>
            </a:r>
          </a:p>
          <a:p>
            <a:r>
              <a:rPr lang="ru-RU" sz="1400" dirty="0" smtClean="0">
                <a:latin typeface="+mj-lt"/>
              </a:rPr>
              <a:t>В 1982 году окончил экономический факультет МГУ по специальности экономическая кибернетика.</a:t>
            </a:r>
          </a:p>
          <a:p>
            <a:r>
              <a:rPr lang="ru-RU" sz="1400" dirty="0" smtClean="0">
                <a:latin typeface="+mj-lt"/>
              </a:rPr>
              <a:t>1982-89 – научный сотрудник Центрального экономико-математического института (ЦЭМИ) АН СССР.</a:t>
            </a:r>
          </a:p>
          <a:p>
            <a:r>
              <a:rPr lang="ru-RU" sz="1400" dirty="0" smtClean="0">
                <a:latin typeface="+mj-lt"/>
              </a:rPr>
              <a:t>1989-91 – ЦМИПКС при МИСИ им В.В.Куйбышева.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7544" y="3140968"/>
            <a:ext cx="84249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+mj-lt"/>
              </a:rPr>
              <a:t>1991</a:t>
            </a:r>
            <a:r>
              <a:rPr lang="ru-RU" sz="1400" dirty="0" smtClean="0"/>
              <a:t>-</a:t>
            </a:r>
            <a:r>
              <a:rPr lang="ru-RU" sz="1400" dirty="0" smtClean="0">
                <a:latin typeface="+mj-lt"/>
              </a:rPr>
              <a:t>92 – Верховный Совет РФ, советник.</a:t>
            </a:r>
          </a:p>
          <a:p>
            <a:r>
              <a:rPr lang="ru-RU" sz="1400" dirty="0" smtClean="0">
                <a:latin typeface="+mj-lt"/>
              </a:rPr>
              <a:t>1992-94 – сотрудник Экспертного института РСПП.</a:t>
            </a:r>
          </a:p>
          <a:p>
            <a:r>
              <a:rPr lang="ru-RU" sz="1400" dirty="0" smtClean="0">
                <a:latin typeface="+mj-lt"/>
              </a:rPr>
              <a:t>1994-97 – Государственная Дума, Заместитель руководителя аппарата Комитета по экономической политике.</a:t>
            </a:r>
          </a:p>
          <a:p>
            <a:r>
              <a:rPr lang="ru-RU" sz="1400" dirty="0" smtClean="0">
                <a:latin typeface="+mj-lt"/>
              </a:rPr>
              <a:t>1997-98 – начальник отдела Экономического управления Президента РФ.</a:t>
            </a:r>
          </a:p>
          <a:p>
            <a:r>
              <a:rPr lang="ru-RU" sz="1400" dirty="0" smtClean="0">
                <a:latin typeface="+mj-lt"/>
              </a:rPr>
              <a:t>1998-99 – начальник управления налоговой политики и и.о. зам. Председателя Государственного Комитета по развитию предпринимательства России.</a:t>
            </a:r>
          </a:p>
          <a:p>
            <a:r>
              <a:rPr lang="ru-RU" sz="1400" dirty="0" smtClean="0">
                <a:latin typeface="+mj-lt"/>
              </a:rPr>
              <a:t>2000-2001 – директор НИЦ «</a:t>
            </a:r>
            <a:r>
              <a:rPr lang="ru-RU" sz="1400" dirty="0" err="1" smtClean="0">
                <a:latin typeface="+mj-lt"/>
              </a:rPr>
              <a:t>Экобезопасность</a:t>
            </a:r>
            <a:r>
              <a:rPr lang="ru-RU" sz="1400" dirty="0" smtClean="0">
                <a:latin typeface="+mj-lt"/>
              </a:rPr>
              <a:t>» </a:t>
            </a:r>
            <a:r>
              <a:rPr lang="ru-RU" sz="1400" dirty="0" err="1" smtClean="0">
                <a:latin typeface="+mj-lt"/>
              </a:rPr>
              <a:t>Госкомприроды</a:t>
            </a:r>
            <a:r>
              <a:rPr lang="ru-RU" sz="1400" dirty="0" smtClean="0">
                <a:latin typeface="+mj-lt"/>
              </a:rPr>
              <a:t> России.</a:t>
            </a:r>
          </a:p>
          <a:p>
            <a:r>
              <a:rPr lang="ru-RU" sz="1400" dirty="0" smtClean="0">
                <a:latin typeface="+mj-lt"/>
              </a:rPr>
              <a:t>2003-2004 – зам. директора Российского института радионавигации и времени.</a:t>
            </a:r>
          </a:p>
          <a:p>
            <a:r>
              <a:rPr lang="ru-RU" sz="1400" dirty="0" smtClean="0">
                <a:latin typeface="+mj-lt"/>
              </a:rPr>
              <a:t>2004-2008 – независимый специалист по системам государственного и муниципального управления.</a:t>
            </a:r>
          </a:p>
          <a:p>
            <a:r>
              <a:rPr lang="ru-RU" sz="1400" dirty="0" smtClean="0">
                <a:latin typeface="+mj-lt"/>
              </a:rPr>
              <a:t>2008-2011 – Старший экономист Компании экспертного консультирования «НЕОКОН».</a:t>
            </a:r>
          </a:p>
          <a:p>
            <a:r>
              <a:rPr lang="ru-RU" sz="1400" dirty="0" smtClean="0">
                <a:latin typeface="+mj-lt"/>
              </a:rPr>
              <a:t>С октября 2011 – научный руководитель «Научно-исследовательского центра Олега Григорьева «</a:t>
            </a:r>
            <a:r>
              <a:rPr lang="ru-RU" sz="1400" dirty="0" err="1" smtClean="0">
                <a:latin typeface="+mj-lt"/>
              </a:rPr>
              <a:t>Неокономика</a:t>
            </a:r>
            <a:r>
              <a:rPr lang="ru-RU" sz="1400" dirty="0" smtClean="0">
                <a:latin typeface="+mj-lt"/>
              </a:rPr>
              <a:t>»</a:t>
            </a:r>
          </a:p>
          <a:p>
            <a:r>
              <a:rPr lang="ru-RU" sz="1400" dirty="0" smtClean="0">
                <a:latin typeface="+mj-lt"/>
              </a:rPr>
              <a:t>Умер 3 декабря 2020 г.</a:t>
            </a:r>
            <a:endParaRPr lang="ru-RU" sz="1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Генезис и история </a:t>
            </a:r>
            <a:r>
              <a:rPr lang="ru-RU" dirty="0" err="1" smtClean="0"/>
              <a:t>неокономики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9552" y="1357298"/>
            <a:ext cx="81758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Кружок в МГУ и ЦЭМИ: о различии экономики США и СССР, и об экономиках развивающихся стран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слезании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 «нефтяной иглы»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Легендарная фигура сибирского бандита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Сентябрь 2002 года: уровень разделения труда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П.Г.Щедровицкий: «а как его мерить будем?»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2010 год: «воспроизводственный контур» как объект приложения РТ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20 января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года: новая теория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Политэкономия,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economics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неокономика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О естественнонаучных теориях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Для теории необходимо описать:</a:t>
            </a:r>
          </a:p>
          <a:p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Область применения</a:t>
            </a:r>
            <a:r>
              <a:rPr lang="ru-RU" sz="1600" dirty="0" smtClean="0">
                <a:latin typeface="+mj-lt"/>
              </a:rPr>
              <a:t> (тот круг явлений/систем, которые описывает теория)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Фактографическая база</a:t>
            </a:r>
            <a:r>
              <a:rPr lang="ru-RU" sz="1600" dirty="0" smtClean="0">
                <a:latin typeface="+mj-lt"/>
              </a:rPr>
              <a:t> (т.е. набор явлений и данных, которые мы пытаемся объяснить)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Модель</a:t>
            </a:r>
            <a:r>
              <a:rPr lang="ru-RU" sz="1600" dirty="0" smtClean="0">
                <a:latin typeface="+mj-lt"/>
              </a:rPr>
              <a:t> (собственно, "тело" теории) включающая набор объектов (понятий) и взаимосвязей (взаимодействий) между ними.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Доказательства применимости</a:t>
            </a:r>
            <a:r>
              <a:rPr lang="ru-RU" sz="1600" dirty="0" smtClean="0">
                <a:latin typeface="+mj-lt"/>
              </a:rPr>
              <a:t>  – т.е. рассмотрение фактографической базы с точки зрения модели и подтверждение того, что на этой базе  теория работает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Теория должна иметь еще </a:t>
            </a:r>
            <a:r>
              <a:rPr lang="ru-RU" sz="1600" b="1" dirty="0" smtClean="0">
                <a:latin typeface="+mj-lt"/>
              </a:rPr>
              <a:t>граничные условия</a:t>
            </a:r>
            <a:r>
              <a:rPr lang="ru-RU" sz="1600" dirty="0" smtClean="0">
                <a:latin typeface="+mj-lt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Теория может быть описана </a:t>
            </a:r>
            <a:r>
              <a:rPr lang="ru-RU" sz="1600" b="1" dirty="0" smtClean="0">
                <a:latin typeface="+mj-lt"/>
              </a:rPr>
              <a:t>аксиоматически</a:t>
            </a:r>
            <a:r>
              <a:rPr lang="ru-RU" sz="1600" dirty="0" smtClean="0">
                <a:latin typeface="+mj-lt"/>
              </a:rPr>
              <a:t> либо же </a:t>
            </a:r>
            <a:r>
              <a:rPr lang="ru-RU" sz="1600" b="1" dirty="0" smtClean="0">
                <a:latin typeface="+mj-lt"/>
              </a:rPr>
              <a:t>диалектически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Меркантилисты, аксиоматика и диалектика - 1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Меркантилисты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первые, кто описывал экономику как сферу человеческой деятельности.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Аксиоматика</a:t>
            </a:r>
            <a:r>
              <a:rPr lang="ru-RU" sz="1600" dirty="0" smtClean="0">
                <a:latin typeface="+mj-lt"/>
              </a:rPr>
              <a:t>:</a:t>
            </a:r>
          </a:p>
          <a:p>
            <a:pPr algn="just"/>
            <a:r>
              <a:rPr lang="ru-RU" sz="1600" dirty="0" smtClean="0">
                <a:latin typeface="+mj-lt"/>
              </a:rPr>
              <a:t>Из всего многообразия изучаемой реальности выбираются определенные ее стороны, определенным образом формулируются (даются собственно определения), и далее на их основе выстраивается система взаимосвязей, которая и является научной теорией. Аксиоматика требует, чтобы в исходном наборе аксиом не было противоречий. </a:t>
            </a:r>
          </a:p>
          <a:p>
            <a:endParaRPr lang="ru-RU" sz="1600" dirty="0" smtClean="0">
              <a:latin typeface="+mj-lt"/>
            </a:endParaRPr>
          </a:p>
          <a:p>
            <a:pPr algn="just"/>
            <a:r>
              <a:rPr lang="ru-RU" sz="1600" b="1" dirty="0" smtClean="0">
                <a:latin typeface="+mj-lt"/>
              </a:rPr>
              <a:t>Диалектика</a:t>
            </a:r>
            <a:r>
              <a:rPr lang="ru-RU" sz="1600" dirty="0" smtClean="0">
                <a:latin typeface="+mj-lt"/>
              </a:rPr>
              <a:t>: </a:t>
            </a:r>
          </a:p>
          <a:p>
            <a:pPr algn="just"/>
            <a:r>
              <a:rPr lang="ru-RU" sz="1600" dirty="0" smtClean="0">
                <a:latin typeface="+mj-lt"/>
              </a:rPr>
              <a:t>В основе лежит некий объект, в котором заложено противоречие. Это противоречие неким образом развивается, разворачивается в истории. Из противоречия первичной ячейки появляются все более и более сложные структуры. В этих структурах накапливаются напряжения, порожденные исходным противоречием, и в результате происходит диалектическое отрицание – оно уже заложено в самом первичном объекте. В итоге должна появиться некая сущность, которой изначальное противоречие несвойственно.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Меркантилисты, аксиоматика и диалектика - 2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Диалектическому подходу свойственна историчность. Динамика объекта, по крайней мере, на определенном этапе его существования, объясняется его внутренней структурой. Двигатель развития находится внутри объекта.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Аксиоматическому же подходу историчность несвойственна в принципе, в нем отсутствует внутренняя динамика. Изменения объясняются влиянием внешних факторов.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Возврат к аксиоматике в экономике обусловлен следующим обстоятельством. Согласно диалектическому подходу у процессов исторически всегда есть начало и конец. В соответствии с неоклассической теорией капитализм бесконечен. Поэтому он описывается аксиоматически, как нечто, что соответствует природе единой и неизменной структуре человека. В этом смысле капитализм был всегда и будет всегда. Правда он при этом изменяется и усложняется, и это одна из проблем: необходимо понять и описать, как из исходной точки развилась современная экономика.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У аксиоматически устроенного знания есть очень большие проблемы с привязкой к реальности </a:t>
            </a:r>
            <a:r>
              <a:rPr lang="ru-RU" sz="1600" b="1" dirty="0" smtClean="0">
                <a:latin typeface="+mj-lt"/>
              </a:rPr>
              <a:t>в общественных науках.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Общественные науки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196752"/>
            <a:ext cx="799288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1.  В общественных науках практически отсутствует понятие эксперимента. Ну то есть эксперименты над обществом возможны, но они занимают очень много времени, и обычно очень дорого обходятся и обществу, и экспериментаторам.  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2.  Имеется большая проблема с фактографической базой. Такой базой по идее, должна являться история – но история это рассказы историков, которые зачастую пристрастны, и фильтруют факты под свою картинку мира, а иногда – просто придумывают.  Единственная фактографическая база, на которую мы можем опираться более или менее твердо – это "сегодня" (текущая реальность).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3. В общественных науках крайне сильно влияние наблюдателя (ученого, историка) на объект наблюдения. Как говорил Маркс, «философы объясняют мир, вместо того, чтобы изменить его". 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4.  Поскольку история является результатом человеческих действий, то всегда встает вопрос – а существуют ли вообще какие-то объективные закономерности общественных процессов, независимые от воли конкретных людей?    Или все это в воле человеческой и в воле  случайностей (пресловутый вопрос о «роли личности в истории", и о том. что «в кузнице не было гвоздя")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Нарратив: инструмент американской школы исторического </a:t>
            </a:r>
            <a:r>
              <a:rPr lang="ru-RU" dirty="0" err="1" smtClean="0"/>
              <a:t>нарратива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196752"/>
            <a:ext cx="81369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Это История (текст), удовлетворяющий определенным условиям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- </a:t>
            </a:r>
            <a:r>
              <a:rPr lang="ru-RU" sz="1600" b="1" dirty="0" smtClean="0">
                <a:latin typeface="+mj-lt"/>
              </a:rPr>
              <a:t>полнота</a:t>
            </a:r>
            <a:r>
              <a:rPr lang="ru-RU" sz="1600" dirty="0" smtClean="0">
                <a:latin typeface="+mj-lt"/>
              </a:rPr>
              <a:t>  -  имеется четкое описание начальной ситуации,   содержащее все подробности, существенные для дальнейшего рассказа (и опущенные несущественные) 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- </a:t>
            </a:r>
            <a:r>
              <a:rPr lang="ru-RU" sz="1600" b="1" dirty="0" smtClean="0">
                <a:latin typeface="+mj-lt"/>
              </a:rPr>
              <a:t>логичность</a:t>
            </a:r>
            <a:r>
              <a:rPr lang="ru-RU" sz="1600" dirty="0" smtClean="0">
                <a:latin typeface="+mj-lt"/>
              </a:rPr>
              <a:t>  – т.е. в ней присутствуют явно описанные  понятные причинно следственные связи и мотивации (движущие силы) субъектов этой истории, и отсутствует "Бог из машины" – немотивированные как бы случайности, немотивированные поступки, вмешательство каких-то появляющихся по ходу третьих лиц и </a:t>
            </a:r>
            <a:r>
              <a:rPr lang="ru-RU" sz="1600" dirty="0" err="1" smtClean="0">
                <a:latin typeface="+mj-lt"/>
              </a:rPr>
              <a:t>др</a:t>
            </a:r>
            <a:r>
              <a:rPr lang="ru-RU" sz="1600" dirty="0" smtClean="0">
                <a:latin typeface="+mj-lt"/>
              </a:rPr>
              <a:t>,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- </a:t>
            </a:r>
            <a:r>
              <a:rPr lang="ru-RU" sz="1600" b="1" dirty="0" smtClean="0">
                <a:latin typeface="+mj-lt"/>
              </a:rPr>
              <a:t>минимальность</a:t>
            </a:r>
            <a:r>
              <a:rPr lang="ru-RU" sz="1600" dirty="0" smtClean="0">
                <a:latin typeface="+mj-lt"/>
              </a:rPr>
              <a:t>   – история по возможности избавлена от несущественных  сущностей и подробностей (если на стенке висит ружье – оно должно выстрелить)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Структура </a:t>
            </a:r>
            <a:r>
              <a:rPr lang="ru-RU" sz="1600" dirty="0" err="1" smtClean="0">
                <a:latin typeface="+mj-lt"/>
              </a:rPr>
              <a:t>нарративной</a:t>
            </a:r>
            <a:r>
              <a:rPr lang="ru-RU" sz="1600" dirty="0" smtClean="0">
                <a:latin typeface="+mj-lt"/>
              </a:rPr>
              <a:t> теории – это набор </a:t>
            </a:r>
            <a:r>
              <a:rPr lang="ru-RU" sz="1600" dirty="0" err="1" smtClean="0">
                <a:latin typeface="+mj-lt"/>
              </a:rPr>
              <a:t>нарративов</a:t>
            </a:r>
            <a:r>
              <a:rPr lang="ru-RU" sz="1600" dirty="0" smtClean="0">
                <a:latin typeface="+mj-lt"/>
              </a:rPr>
              <a:t>, связанных между собой. Среди этих </a:t>
            </a:r>
            <a:r>
              <a:rPr lang="ru-RU" sz="1600" dirty="0" err="1" smtClean="0">
                <a:latin typeface="+mj-lt"/>
              </a:rPr>
              <a:t>нарративов</a:t>
            </a:r>
            <a:r>
              <a:rPr lang="ru-RU" sz="1600" dirty="0" smtClean="0">
                <a:latin typeface="+mj-lt"/>
              </a:rPr>
              <a:t> можно выделить </a:t>
            </a:r>
            <a:r>
              <a:rPr lang="ru-RU" sz="1600" dirty="0" err="1" smtClean="0">
                <a:latin typeface="+mj-lt"/>
              </a:rPr>
              <a:t>нарративы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b="1" dirty="0" smtClean="0">
                <a:latin typeface="+mj-lt"/>
              </a:rPr>
              <a:t>конкретные</a:t>
            </a:r>
            <a:r>
              <a:rPr lang="ru-RU" sz="1600" dirty="0" smtClean="0">
                <a:latin typeface="+mj-lt"/>
              </a:rPr>
              <a:t>  (исторические)  - примеры  и </a:t>
            </a:r>
            <a:r>
              <a:rPr lang="ru-RU" sz="1600" dirty="0" err="1" smtClean="0">
                <a:latin typeface="+mj-lt"/>
              </a:rPr>
              <a:t>нарративы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b="1" dirty="0" smtClean="0">
                <a:latin typeface="+mj-lt"/>
              </a:rPr>
              <a:t>абстрактные</a:t>
            </a:r>
            <a:r>
              <a:rPr lang="ru-RU" sz="1600" dirty="0" smtClean="0">
                <a:latin typeface="+mj-lt"/>
              </a:rPr>
              <a:t>, в которых идет речь об абстрактных сущностях.  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Собственно, тело (модель) </a:t>
            </a:r>
            <a:r>
              <a:rPr lang="ru-RU" sz="1600" dirty="0" err="1" smtClean="0">
                <a:latin typeface="+mj-lt"/>
              </a:rPr>
              <a:t>нарративной</a:t>
            </a:r>
            <a:r>
              <a:rPr lang="ru-RU" sz="1600" dirty="0" smtClean="0">
                <a:latin typeface="+mj-lt"/>
              </a:rPr>
              <a:t> теории – это набор абстрактных </a:t>
            </a:r>
            <a:r>
              <a:rPr lang="ru-RU" sz="1600" dirty="0" err="1" smtClean="0">
                <a:latin typeface="+mj-lt"/>
              </a:rPr>
              <a:t>нарративов</a:t>
            </a:r>
            <a:r>
              <a:rPr lang="ru-RU" sz="1600" dirty="0" smtClean="0">
                <a:latin typeface="+mj-lt"/>
              </a:rPr>
              <a:t>.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7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2549AD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825</TotalTime>
  <Words>1032</Words>
  <Application>Microsoft Office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Начальная</vt:lpstr>
      <vt:lpstr>Генезис и аксиоматика  неокономики</vt:lpstr>
      <vt:lpstr>Позиция</vt:lpstr>
      <vt:lpstr>Об Олеге Григорьеве</vt:lpstr>
      <vt:lpstr>Генезис и история неокономики</vt:lpstr>
      <vt:lpstr>О естественнонаучных теориях</vt:lpstr>
      <vt:lpstr>Меркантилисты, аксиоматика и диалектика - 1</vt:lpstr>
      <vt:lpstr>Меркантилисты, аксиоматика и диалектика - 2</vt:lpstr>
      <vt:lpstr>Общественные науки</vt:lpstr>
      <vt:lpstr>Нарратив: инструмент американской школы исторического нарратива</vt:lpstr>
      <vt:lpstr>Подходы в неокономике</vt:lpstr>
      <vt:lpstr>Лекция №1: итоги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Неокономика ПК</dc:creator>
  <cp:lastModifiedBy>Haldar</cp:lastModifiedBy>
  <cp:revision>65</cp:revision>
  <dcterms:created xsi:type="dcterms:W3CDTF">2017-12-28T16:04:44Z</dcterms:created>
  <dcterms:modified xsi:type="dcterms:W3CDTF">2023-03-21T17:05:04Z</dcterms:modified>
</cp:coreProperties>
</file>