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2"/>
  </p:notesMasterIdLst>
  <p:sldIdLst>
    <p:sldId id="256" r:id="rId2"/>
    <p:sldId id="270" r:id="rId3"/>
    <p:sldId id="280" r:id="rId4"/>
    <p:sldId id="292" r:id="rId5"/>
    <p:sldId id="295" r:id="rId6"/>
    <p:sldId id="297" r:id="rId7"/>
    <p:sldId id="298" r:id="rId8"/>
    <p:sldId id="299" r:id="rId9"/>
    <p:sldId id="275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06.06.2023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06.06.2023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Воспроизводственный контур, </a:t>
            </a:r>
            <a:r>
              <a:rPr lang="ru-RU" dirty="0" smtClean="0"/>
              <a:t>взаимодействие контуров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06 июня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Курс «Введение в </a:t>
            </a:r>
            <a:r>
              <a:rPr lang="ru-RU" dirty="0" err="1" smtClean="0"/>
              <a:t>неокономику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Генезис и аксиоматика </a:t>
            </a:r>
            <a:r>
              <a:rPr lang="ru-RU" sz="1600" dirty="0" err="1" smtClean="0">
                <a:latin typeface="+mj-lt"/>
              </a:rPr>
              <a:t>неокономики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Некономика</a:t>
            </a:r>
            <a:r>
              <a:rPr lang="ru-RU" sz="1600" dirty="0" smtClean="0">
                <a:latin typeface="+mj-lt"/>
              </a:rPr>
              <a:t> и все-все-все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Деньги, разделение </a:t>
            </a:r>
            <a:r>
              <a:rPr lang="ru-RU" sz="1600" dirty="0" smtClean="0">
                <a:latin typeface="+mj-lt"/>
              </a:rPr>
              <a:t>труда и </a:t>
            </a:r>
            <a:r>
              <a:rPr lang="ru-RU" sz="1600" dirty="0" smtClean="0">
                <a:latin typeface="+mj-lt"/>
              </a:rPr>
              <a:t>воспроизводственный контур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Воспроизводственный контур, </a:t>
            </a:r>
            <a:r>
              <a:rPr lang="ru-RU" sz="1600" b="1" dirty="0" smtClean="0">
                <a:latin typeface="+mj-lt"/>
              </a:rPr>
              <a:t>взаимодействие контуров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Различения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9552" y="126876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Замкнутость (полное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Открытость (частичное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Все 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Девелопментаристы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2204864"/>
          <a:ext cx="828092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Статические модели </a:t>
                      </a:r>
                      <a:b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(сравнительная статика)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Динамические модели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(диссиденты неоклассики –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Ромер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Кругман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Стиглиц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Австрийская школа, исторические школы,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институционализм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марксизм,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эволюционисты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Шумпетер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Веблен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Нельсон 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Уинтер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3645024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Риск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Неопределенность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австрийская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школа,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9552" y="450912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Нейтральность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Активная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 роль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 (+ монетаризм),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 и австрийская школа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MMT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9552" y="5373216"/>
          <a:ext cx="82809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Demand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марксизм, исторические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школы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Определение:</a:t>
            </a: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«Воспроизводственный контур — это замкнутая экономическая система, сбалансированная по производству и потреблению, и характеризующаяся полным использованием имеющихся ресурсов»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Теоретический воспроизводственный контур</a:t>
            </a:r>
            <a:r>
              <a:rPr lang="ru-RU" sz="1600" i="1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может быть выстроен:</a:t>
            </a:r>
          </a:p>
          <a:p>
            <a:pPr algn="just"/>
            <a:r>
              <a:rPr lang="ru-RU" sz="1600" dirty="0" smtClean="0">
                <a:latin typeface="+mj-lt"/>
              </a:rPr>
              <a:t>- относительно какого-либо товара;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+mj-lt"/>
              </a:rPr>
              <a:t> относительно фирмы (редко).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В этом случае нас интересует:</a:t>
            </a:r>
          </a:p>
          <a:p>
            <a:pPr algn="just"/>
            <a:r>
              <a:rPr lang="ru-RU" sz="1600" dirty="0" smtClean="0">
                <a:latin typeface="+mj-lt"/>
              </a:rPr>
              <a:t>- численность людей в этом воспроизводственном контуре, которая, в случае товара, делает возможным его производство и потребление, или, в случае фирмы, делает возможным ее функционирование;</a:t>
            </a:r>
          </a:p>
          <a:p>
            <a:pPr algn="just"/>
            <a:r>
              <a:rPr lang="ru-RU" sz="1600" dirty="0" smtClean="0">
                <a:latin typeface="+mj-lt"/>
              </a:rPr>
              <a:t>- продуктивность воспроизводственного контура.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Для моделирования воспроизводственных контуров и их взаимодействия необходимо задать систему функций потребительского поведения и показатели производительности отдельных производственных процессов.</a:t>
            </a:r>
          </a:p>
          <a:p>
            <a:pPr algn="just"/>
            <a:r>
              <a:rPr lang="ru-RU" sz="1600" dirty="0" smtClean="0">
                <a:latin typeface="+mj-lt"/>
              </a:rPr>
              <a:t>Систему функций потребительского поведения мы предлагаем формировать на основе подхода </a:t>
            </a:r>
            <a:r>
              <a:rPr lang="ru-RU" sz="1600" dirty="0" smtClean="0">
                <a:latin typeface="+mj-lt"/>
              </a:rPr>
              <a:t>Лео </a:t>
            </a:r>
            <a:r>
              <a:rPr lang="ru-RU" sz="1600" dirty="0" err="1" smtClean="0">
                <a:latin typeface="+mj-lt"/>
              </a:rPr>
              <a:t>Вальдемара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Торнквиста</a:t>
            </a:r>
            <a:r>
              <a:rPr lang="ru-RU" sz="1600" dirty="0" smtClean="0">
                <a:latin typeface="+mj-lt"/>
              </a:rPr>
              <a:t>. Основная формула для задания и контроля сбалансированности по производству и потреблению выглядит следующим образом: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где </a:t>
            </a:r>
            <a:r>
              <a:rPr lang="ru-RU" sz="1600" dirty="0" err="1" smtClean="0">
                <a:latin typeface="+mj-lt"/>
              </a:rPr>
              <a:t>Q</a:t>
            </a:r>
            <a:r>
              <a:rPr lang="ru-RU" sz="1600" baseline="-25000" dirty="0" err="1" smtClean="0">
                <a:latin typeface="+mj-lt"/>
              </a:rPr>
              <a:t>i</a:t>
            </a:r>
            <a:r>
              <a:rPr lang="ru-RU" sz="1600" baseline="-25000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‒ функции потребительского поведения, </a:t>
            </a:r>
            <a:r>
              <a:rPr lang="ru-RU" sz="1600" dirty="0" err="1" smtClean="0">
                <a:latin typeface="+mj-lt"/>
              </a:rPr>
              <a:t>A</a:t>
            </a:r>
            <a:r>
              <a:rPr lang="ru-RU" sz="1600" baseline="-25000" dirty="0" err="1" smtClean="0">
                <a:latin typeface="+mj-lt"/>
              </a:rPr>
              <a:t>i</a:t>
            </a:r>
            <a:r>
              <a:rPr lang="ru-RU" sz="1600" baseline="-25000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‒ показатели производительности по каждому товару, </a:t>
            </a:r>
            <a:r>
              <a:rPr lang="ru-RU" sz="1600" dirty="0" err="1" smtClean="0">
                <a:latin typeface="+mj-lt"/>
              </a:rPr>
              <a:t>i</a:t>
            </a:r>
            <a:r>
              <a:rPr lang="ru-RU" sz="1600" dirty="0" smtClean="0">
                <a:latin typeface="+mj-lt"/>
              </a:rPr>
              <a:t> ‒ количество производимых в системе товаров. Фактически, эта формула составляет формальное определение воспроизводственного контура.</a:t>
            </a:r>
          </a:p>
          <a:p>
            <a:pPr algn="just"/>
            <a:r>
              <a:rPr lang="ru-RU" sz="1600" dirty="0" smtClean="0">
                <a:latin typeface="+mj-lt"/>
              </a:rPr>
              <a:t>Система функций потребительского поведения и показатели производительности производственных процессов позволяют рассчитать показатели численности воспроизводственного контура и его продуктивности.</a:t>
            </a:r>
          </a:p>
          <a:p>
            <a:pPr algn="just"/>
            <a:r>
              <a:rPr lang="ru-RU" sz="1600" dirty="0" smtClean="0">
                <a:latin typeface="+mj-lt"/>
              </a:rPr>
              <a:t>Продуктивность воспроизводственного контура – это количество продукции, получаемое с одной единицы используемого ресурса. В наших моделях используемый ресурс – это простой труд (человеко-час, человеко-день и т.д.).</a:t>
            </a:r>
          </a:p>
          <a:p>
            <a:pPr algn="just"/>
            <a:r>
              <a:rPr lang="ru-RU" sz="1600" dirty="0" smtClean="0">
                <a:latin typeface="+mj-lt"/>
              </a:rPr>
              <a:t>Воспроизводственный контур характеризуется единым интегральным показателем продуктивности.</a:t>
            </a:r>
          </a:p>
        </p:txBody>
      </p:sp>
      <p:pic>
        <p:nvPicPr>
          <p:cNvPr id="2050" name="Picture 2" descr="D:\Downloads\torn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800350"/>
            <a:ext cx="952500" cy="62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7363" y="1196752"/>
            <a:ext cx="5629275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5085184"/>
            <a:ext cx="12763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5085184"/>
            <a:ext cx="18859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4890864"/>
            <a:ext cx="2257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268760"/>
            <a:ext cx="465731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268760"/>
            <a:ext cx="4007057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467544" y="4307612"/>
            <a:ext cx="8064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Ойген</a:t>
            </a:r>
            <a:r>
              <a:rPr lang="ru-RU" sz="1600" dirty="0" smtClean="0">
                <a:latin typeface="+mj-lt"/>
              </a:rPr>
              <a:t> фон </a:t>
            </a:r>
            <a:r>
              <a:rPr lang="ru-RU" sz="1600" dirty="0" err="1" smtClean="0">
                <a:latin typeface="+mj-lt"/>
              </a:rPr>
              <a:t>Бём-Баверк</a:t>
            </a:r>
            <a:r>
              <a:rPr lang="ru-RU" sz="1600" dirty="0" smtClean="0">
                <a:latin typeface="+mj-lt"/>
              </a:rPr>
              <a:t> и «окольные способы производства»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«Догма Смита» и понятие капитала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«Суверенная республика </a:t>
            </a:r>
            <a:r>
              <a:rPr lang="ru-RU" sz="1600" dirty="0" err="1" smtClean="0">
                <a:latin typeface="+mj-lt"/>
              </a:rPr>
              <a:t>Иван-да-Марья</a:t>
            </a:r>
            <a:r>
              <a:rPr lang="ru-RU" sz="1600" dirty="0" smtClean="0">
                <a:latin typeface="+mj-lt"/>
              </a:rPr>
              <a:t>» и носильщики Адама Смита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Попродуктовое</a:t>
            </a:r>
            <a:r>
              <a:rPr lang="ru-RU" sz="1600" dirty="0" smtClean="0">
                <a:latin typeface="+mj-lt"/>
              </a:rPr>
              <a:t> разделение труда на </a:t>
            </a:r>
            <a:r>
              <a:rPr lang="en-US" sz="1600" dirty="0" smtClean="0">
                <a:latin typeface="+mj-lt"/>
              </a:rPr>
              <a:t>N </a:t>
            </a:r>
            <a:r>
              <a:rPr lang="ru-RU" sz="1600" dirty="0" smtClean="0">
                <a:latin typeface="+mj-lt"/>
              </a:rPr>
              <a:t>продуктов требует в общем случае </a:t>
            </a:r>
            <a:r>
              <a:rPr lang="ru-RU" sz="1600" b="1" dirty="0" smtClean="0">
                <a:latin typeface="+mj-lt"/>
              </a:rPr>
              <a:t>ГОРАЗДО </a:t>
            </a:r>
            <a:r>
              <a:rPr lang="ru-RU" sz="1600" dirty="0" smtClean="0">
                <a:latin typeface="+mj-lt"/>
              </a:rPr>
              <a:t>больше людей, чем </a:t>
            </a:r>
            <a:r>
              <a:rPr lang="en-US" sz="1600" dirty="0" smtClean="0">
                <a:latin typeface="+mj-lt"/>
              </a:rPr>
              <a:t>N</a:t>
            </a:r>
            <a:endParaRPr lang="ru-RU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94420"/>
            <a:ext cx="542925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535488" y="2579420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Продуктивность (</a:t>
            </a:r>
            <a:r>
              <a:rPr lang="en-US" sz="1600" b="1" dirty="0" smtClean="0">
                <a:latin typeface="+mj-lt"/>
              </a:rPr>
              <a:t>D)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— это безразмерная величина, </a:t>
            </a:r>
            <a:r>
              <a:rPr lang="ru-RU" sz="1600" dirty="0" smtClean="0">
                <a:latin typeface="+mj-lt"/>
              </a:rPr>
              <a:t>показывающая </a:t>
            </a:r>
            <a:r>
              <a:rPr lang="ru-RU" sz="1600" dirty="0" smtClean="0">
                <a:latin typeface="+mj-lt"/>
              </a:rPr>
              <a:t>нам относительную эффективность использования </a:t>
            </a:r>
            <a:r>
              <a:rPr lang="ru-RU" sz="1600" dirty="0" smtClean="0">
                <a:latin typeface="+mj-lt"/>
              </a:rPr>
              <a:t>одного </a:t>
            </a:r>
            <a:r>
              <a:rPr lang="ru-RU" sz="1600" dirty="0" smtClean="0">
                <a:latin typeface="+mj-lt"/>
              </a:rPr>
              <a:t>часа рабочего времени с точки зрения возможности </a:t>
            </a:r>
            <a:r>
              <a:rPr lang="ru-RU" sz="1600" dirty="0" smtClean="0">
                <a:latin typeface="+mj-lt"/>
              </a:rPr>
              <a:t>достижения </a:t>
            </a:r>
            <a:r>
              <a:rPr lang="ru-RU" sz="1600" dirty="0" smtClean="0">
                <a:latin typeface="+mj-lt"/>
              </a:rPr>
              <a:t>определенного уровня </a:t>
            </a:r>
            <a:r>
              <a:rPr lang="ru-RU" sz="1600" dirty="0" smtClean="0">
                <a:latin typeface="+mj-lt"/>
              </a:rPr>
              <a:t>потребления</a:t>
            </a:r>
            <a:r>
              <a:rPr lang="ru-RU" sz="1600" dirty="0" smtClean="0">
                <a:latin typeface="+mj-lt"/>
              </a:rPr>
              <a:t>.</a:t>
            </a:r>
            <a:endParaRPr lang="ru-RU" sz="1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4365104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В </a:t>
            </a:r>
            <a:r>
              <a:rPr lang="ru-RU" sz="1600" dirty="0" smtClean="0">
                <a:latin typeface="+mj-lt"/>
              </a:rPr>
              <a:t>каждом из них мы можем рассчитать внутренние пропорции </a:t>
            </a:r>
            <a:r>
              <a:rPr lang="ru-RU" sz="1600" dirty="0" smtClean="0">
                <a:latin typeface="+mj-lt"/>
              </a:rPr>
              <a:t>обмена</a:t>
            </a:r>
            <a:r>
              <a:rPr lang="ru-RU" sz="1600" dirty="0" smtClean="0">
                <a:latin typeface="+mj-lt"/>
              </a:rPr>
              <a:t>, внутренние цены</a:t>
            </a:r>
            <a:r>
              <a:rPr lang="ru-RU" sz="1600" dirty="0" smtClean="0">
                <a:latin typeface="+mj-lt"/>
              </a:rPr>
              <a:t>. Цены будут различаться: что-то больше, что-то меньше.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Это не есть основания для торговли: нарушается целостность ВК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По </a:t>
            </a:r>
            <a:r>
              <a:rPr lang="ru-RU" sz="1600" dirty="0" smtClean="0">
                <a:latin typeface="+mj-lt"/>
              </a:rPr>
              <a:t>итогам взаимодействия должен </a:t>
            </a:r>
            <a:r>
              <a:rPr lang="ru-RU" sz="1600" dirty="0" smtClean="0">
                <a:latin typeface="+mj-lt"/>
              </a:rPr>
              <a:t>сформироваться </a:t>
            </a:r>
            <a:r>
              <a:rPr lang="ru-RU" sz="1600" dirty="0" smtClean="0">
                <a:latin typeface="+mj-lt"/>
              </a:rPr>
              <a:t>контур, более продуктивный, нежели наиболее продуктивный </a:t>
            </a:r>
            <a:r>
              <a:rPr lang="ru-RU" sz="1600" dirty="0" smtClean="0">
                <a:latin typeface="+mj-lt"/>
              </a:rPr>
              <a:t>из </a:t>
            </a:r>
            <a:r>
              <a:rPr lang="ru-RU" sz="1600" dirty="0" smtClean="0">
                <a:latin typeface="+mj-lt"/>
              </a:rPr>
              <a:t>участвующих во </a:t>
            </a:r>
            <a:r>
              <a:rPr lang="ru-RU" sz="1600" dirty="0" smtClean="0">
                <a:latin typeface="+mj-lt"/>
              </a:rPr>
              <a:t>взаимодействии; </a:t>
            </a:r>
            <a:r>
              <a:rPr lang="ru-RU" sz="1600" b="1" dirty="0" smtClean="0">
                <a:latin typeface="+mj-lt"/>
              </a:rPr>
              <a:t>ВК есть </a:t>
            </a:r>
            <a:r>
              <a:rPr lang="ru-RU" sz="1600" b="1" dirty="0" err="1" smtClean="0">
                <a:latin typeface="+mj-lt"/>
              </a:rPr>
              <a:t>сущностно</a:t>
            </a:r>
            <a:r>
              <a:rPr lang="ru-RU" sz="1600" b="1" dirty="0" smtClean="0">
                <a:latin typeface="+mj-lt"/>
              </a:rPr>
              <a:t> не рынок, но распределение!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«Цена» на один и тот же «базовый» товар может быть разной!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ВК могут взаимодействовать, если вводятся деньги как </a:t>
            </a:r>
            <a:r>
              <a:rPr lang="ru-RU" sz="1600" dirty="0" err="1" smtClean="0">
                <a:latin typeface="+mj-lt"/>
              </a:rPr>
              <a:t>экстерналия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</a:t>
            </a:r>
            <a:r>
              <a:rPr lang="ru-RU" dirty="0" smtClean="0"/>
              <a:t>№4: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Детально рассмотрено понятие </a:t>
            </a:r>
            <a:r>
              <a:rPr lang="ru-RU" sz="1600" i="1" dirty="0" smtClean="0">
                <a:latin typeface="+mj-lt"/>
              </a:rPr>
              <a:t>«Воспроизводственный контур»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Рассмотрены функции </a:t>
            </a:r>
            <a:r>
              <a:rPr lang="ru-RU" sz="1600" i="1" dirty="0" err="1" smtClean="0">
                <a:latin typeface="+mj-lt"/>
              </a:rPr>
              <a:t>Торнквиста</a:t>
            </a:r>
            <a:r>
              <a:rPr lang="ru-RU" sz="1600" i="1" dirty="0" smtClean="0">
                <a:latin typeface="+mj-lt"/>
              </a:rPr>
              <a:t> в приложении к воспроизводственному контуру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Разобраны варианты взаимодействия контуров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Дано понятие реципрокного обмена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6596</TotalTime>
  <Words>423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Начальная</vt:lpstr>
      <vt:lpstr>Воспроизводственный контур, взаимодействие контуров</vt:lpstr>
      <vt:lpstr>Курс «Введение в неокономику»</vt:lpstr>
      <vt:lpstr>Различения</vt:lpstr>
      <vt:lpstr>Воспроизводственный контур</vt:lpstr>
      <vt:lpstr>Воспроизводственный контур</vt:lpstr>
      <vt:lpstr>Воспроизводственный контур</vt:lpstr>
      <vt:lpstr>Воспроизводственный контур</vt:lpstr>
      <vt:lpstr>Богатый и бедный ВК: взаимодействие</vt:lpstr>
      <vt:lpstr>Лекция №4: итоги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145</cp:revision>
  <dcterms:created xsi:type="dcterms:W3CDTF">2017-12-28T16:04:44Z</dcterms:created>
  <dcterms:modified xsi:type="dcterms:W3CDTF">2023-06-09T17:53:03Z</dcterms:modified>
</cp:coreProperties>
</file>