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8" r:id="rId1"/>
  </p:sldMasterIdLst>
  <p:notesMasterIdLst>
    <p:notesMasterId r:id="rId16"/>
  </p:notesMasterIdLst>
  <p:sldIdLst>
    <p:sldId id="256" r:id="rId2"/>
    <p:sldId id="270" r:id="rId3"/>
    <p:sldId id="292" r:id="rId4"/>
    <p:sldId id="298" r:id="rId5"/>
    <p:sldId id="293" r:id="rId6"/>
    <p:sldId id="294" r:id="rId7"/>
    <p:sldId id="296" r:id="rId8"/>
    <p:sldId id="295" r:id="rId9"/>
    <p:sldId id="299" r:id="rId10"/>
    <p:sldId id="300" r:id="rId11"/>
    <p:sldId id="301" r:id="rId12"/>
    <p:sldId id="302" r:id="rId13"/>
    <p:sldId id="275" r:id="rId14"/>
    <p:sldId id="258"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3885"/>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38" autoAdjust="0"/>
  </p:normalViewPr>
  <p:slideViewPr>
    <p:cSldViewPr>
      <p:cViewPr>
        <p:scale>
          <a:sx n="100" d="100"/>
          <a:sy n="100" d="100"/>
        </p:scale>
        <p:origin x="-216" y="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D9903A-4E79-4219-A03B-A013880CC8E9}" type="datetimeFigureOut">
              <a:rPr lang="ru-RU" smtClean="0"/>
              <a:pPr/>
              <a:t>28.06.2023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4D3DD6-FAB6-471E-B4B3-6E0CC766E1AB}"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400800" y="6355080"/>
            <a:ext cx="2286000" cy="365760"/>
          </a:xfrm>
        </p:spPr>
        <p:txBody>
          <a:bodyPr/>
          <a:lstStyle>
            <a:lvl1pPr>
              <a:defRPr sz="1400"/>
            </a:lvl1pPr>
          </a:lstStyle>
          <a:p>
            <a:fld id="{A1D9FD0E-1DE8-4B9C-8817-D8E882E8070A}" type="datetime1">
              <a:rPr lang="ru-RU" smtClean="0"/>
              <a:pPr/>
              <a:t>28.06.2023</a:t>
            </a:fld>
            <a:endParaRPr lang="ru-RU"/>
          </a:p>
        </p:txBody>
      </p:sp>
      <p:sp>
        <p:nvSpPr>
          <p:cNvPr id="17" name="Нижний колонтитул 16"/>
          <p:cNvSpPr>
            <a:spLocks noGrp="1"/>
          </p:cNvSpPr>
          <p:nvPr>
            <p:ph type="ftr" sz="quarter" idx="11"/>
          </p:nvPr>
        </p:nvSpPr>
        <p:spPr>
          <a:xfrm>
            <a:off x="2898648" y="6355080"/>
            <a:ext cx="3474720" cy="365760"/>
          </a:xfrm>
        </p:spPr>
        <p:txBody>
          <a:bodyPr/>
          <a:lstStyle/>
          <a:p>
            <a:r>
              <a:rPr lang="en-US" smtClean="0"/>
              <a:t>neoconomica.ru</a:t>
            </a:r>
            <a:endParaRPr lang="ru-RU"/>
          </a:p>
        </p:txBody>
      </p:sp>
      <p:sp>
        <p:nvSpPr>
          <p:cNvPr id="29" name="Номер слайда 28"/>
          <p:cNvSpPr>
            <a:spLocks noGrp="1"/>
          </p:cNvSpPr>
          <p:nvPr>
            <p:ph type="sldNum" sz="quarter" idx="12"/>
          </p:nvPr>
        </p:nvSpPr>
        <p:spPr>
          <a:xfrm>
            <a:off x="1216152" y="6355080"/>
            <a:ext cx="1219200" cy="365760"/>
          </a:xfrm>
        </p:spPr>
        <p:txBody>
          <a:bodyPr/>
          <a:lstStyle/>
          <a:p>
            <a:fld id="{7E652FEC-5D86-4672-BBF2-BBE49AC5FAE1}" type="slidenum">
              <a:rPr lang="ru-RU" smtClean="0"/>
              <a:pPr/>
              <a:t>‹#›</a:t>
            </a:fld>
            <a:endParaRPr lang="ru-RU"/>
          </a:p>
        </p:txBody>
      </p:sp>
      <p:sp>
        <p:nvSpPr>
          <p:cNvPr id="21" name="Прямоугольник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Прямоугольник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Прямоугольник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51E435C-6271-497D-A4E8-377C4D8EC4A0}" type="datetime1">
              <a:rPr lang="ru-RU" smtClean="0"/>
              <a:pPr/>
              <a:t>28.06.2023</a:t>
            </a:fld>
            <a:endParaRPr lang="ru-RU"/>
          </a:p>
        </p:txBody>
      </p:sp>
      <p:sp>
        <p:nvSpPr>
          <p:cNvPr id="5" name="Нижний колонтитул 4"/>
          <p:cNvSpPr>
            <a:spLocks noGrp="1"/>
          </p:cNvSpPr>
          <p:nvPr>
            <p:ph type="ftr" sz="quarter" idx="11"/>
          </p:nvPr>
        </p:nvSpPr>
        <p:spPr/>
        <p:txBody>
          <a:bodyPr/>
          <a:lstStyle/>
          <a:p>
            <a:r>
              <a:rPr lang="en-US" smtClean="0"/>
              <a:t>neoconomica.ru</a:t>
            </a:r>
            <a:endParaRPr lang="ru-RU"/>
          </a:p>
        </p:txBody>
      </p:sp>
      <p:sp>
        <p:nvSpPr>
          <p:cNvPr id="6" name="Номер слайда 5"/>
          <p:cNvSpPr>
            <a:spLocks noGrp="1"/>
          </p:cNvSpPr>
          <p:nvPr>
            <p:ph type="sldNum" sz="quarter" idx="12"/>
          </p:nvPr>
        </p:nvSpPr>
        <p:spPr/>
        <p:txBody>
          <a:bodyPr/>
          <a:lstStyle/>
          <a:p>
            <a:fld id="{7E652FEC-5D86-4672-BBF2-BBE49AC5FAE1}"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E84CF78-B2ED-41AC-87DA-0C4F770D8FE0}" type="datetime1">
              <a:rPr lang="ru-RU" smtClean="0"/>
              <a:pPr/>
              <a:t>28.06.2023</a:t>
            </a:fld>
            <a:endParaRPr lang="ru-RU"/>
          </a:p>
        </p:txBody>
      </p:sp>
      <p:sp>
        <p:nvSpPr>
          <p:cNvPr id="5" name="Нижний колонтитул 4"/>
          <p:cNvSpPr>
            <a:spLocks noGrp="1"/>
          </p:cNvSpPr>
          <p:nvPr>
            <p:ph type="ftr" sz="quarter" idx="11"/>
          </p:nvPr>
        </p:nvSpPr>
        <p:spPr/>
        <p:txBody>
          <a:bodyPr/>
          <a:lstStyle/>
          <a:p>
            <a:r>
              <a:rPr lang="en-US" smtClean="0"/>
              <a:t>neoconomica.ru</a:t>
            </a:r>
            <a:endParaRPr lang="ru-RU"/>
          </a:p>
        </p:txBody>
      </p:sp>
      <p:sp>
        <p:nvSpPr>
          <p:cNvPr id="6" name="Номер слайда 5"/>
          <p:cNvSpPr>
            <a:spLocks noGrp="1"/>
          </p:cNvSpPr>
          <p:nvPr>
            <p:ph type="sldNum" sz="quarter" idx="12"/>
          </p:nvPr>
        </p:nvSpPr>
        <p:spPr/>
        <p:txBody>
          <a:bodyPr/>
          <a:lstStyle/>
          <a:p>
            <a:fld id="{7E652FEC-5D86-4672-BBF2-BBE49AC5FAE1}" type="slidenum">
              <a:rPr lang="ru-RU" smtClean="0"/>
              <a:pPr/>
              <a:t>‹#›</a:t>
            </a:fld>
            <a:endParaRPr lang="ru-RU"/>
          </a:p>
        </p:txBody>
      </p:sp>
      <p:sp>
        <p:nvSpPr>
          <p:cNvPr id="7" name="Прямая соединительная линия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Равнобедренный треугольник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92264051-129B-49C1-865D-B529CC09E5EA}" type="datetime1">
              <a:rPr lang="ru-RU" smtClean="0"/>
              <a:pPr/>
              <a:t>28.06.2023</a:t>
            </a:fld>
            <a:endParaRPr lang="ru-RU"/>
          </a:p>
        </p:txBody>
      </p:sp>
      <p:sp>
        <p:nvSpPr>
          <p:cNvPr id="5" name="Нижний колонтитул 4"/>
          <p:cNvSpPr>
            <a:spLocks noGrp="1"/>
          </p:cNvSpPr>
          <p:nvPr>
            <p:ph type="ftr" sz="quarter" idx="11"/>
          </p:nvPr>
        </p:nvSpPr>
        <p:spPr/>
        <p:txBody>
          <a:bodyPr/>
          <a:lstStyle/>
          <a:p>
            <a:r>
              <a:rPr lang="en-US" smtClean="0"/>
              <a:t>neoconomica.ru</a:t>
            </a:r>
            <a:endParaRPr lang="ru-RU"/>
          </a:p>
        </p:txBody>
      </p:sp>
      <p:sp>
        <p:nvSpPr>
          <p:cNvPr id="6" name="Номер слайда 5"/>
          <p:cNvSpPr>
            <a:spLocks noGrp="1"/>
          </p:cNvSpPr>
          <p:nvPr>
            <p:ph type="sldNum" sz="quarter" idx="12"/>
          </p:nvPr>
        </p:nvSpPr>
        <p:spPr/>
        <p:txBody>
          <a:bodyPr/>
          <a:lstStyle/>
          <a:p>
            <a:fld id="{7E652FEC-5D86-4672-BBF2-BBE49AC5FAE1}" type="slidenum">
              <a:rPr lang="ru-RU" smtClean="0"/>
              <a:pPr/>
              <a:t>‹#›</a:t>
            </a:fld>
            <a:endParaRPr lang="ru-RU"/>
          </a:p>
        </p:txBody>
      </p:sp>
      <p:sp>
        <p:nvSpPr>
          <p:cNvPr id="8" name="Содержимое 7"/>
          <p:cNvSpPr>
            <a:spLocks noGrp="1"/>
          </p:cNvSpPr>
          <p:nvPr>
            <p:ph sz="quarter" idx="1"/>
          </p:nvPr>
        </p:nvSpPr>
        <p:spPr>
          <a:xfrm>
            <a:off x="457200" y="1219200"/>
            <a:ext cx="8229600" cy="493776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6400800" y="6355080"/>
            <a:ext cx="2286000" cy="365760"/>
          </a:xfrm>
        </p:spPr>
        <p:txBody>
          <a:bodyPr/>
          <a:lstStyle/>
          <a:p>
            <a:fld id="{C6BEE5DA-66CE-4D1A-BF70-D43886AB4F25}" type="datetime1">
              <a:rPr lang="ru-RU" smtClean="0"/>
              <a:pPr/>
              <a:t>28.06.2023</a:t>
            </a:fld>
            <a:endParaRPr lang="ru-RU"/>
          </a:p>
        </p:txBody>
      </p:sp>
      <p:sp>
        <p:nvSpPr>
          <p:cNvPr id="5" name="Нижний колонтитул 4"/>
          <p:cNvSpPr>
            <a:spLocks noGrp="1"/>
          </p:cNvSpPr>
          <p:nvPr>
            <p:ph type="ftr" sz="quarter" idx="11"/>
          </p:nvPr>
        </p:nvSpPr>
        <p:spPr>
          <a:xfrm>
            <a:off x="2898648" y="6355080"/>
            <a:ext cx="3474720" cy="365760"/>
          </a:xfrm>
        </p:spPr>
        <p:txBody>
          <a:bodyPr/>
          <a:lstStyle/>
          <a:p>
            <a:r>
              <a:rPr lang="en-US" smtClean="0"/>
              <a:t>neoconomica.ru</a:t>
            </a:r>
            <a:endParaRPr lang="ru-RU"/>
          </a:p>
        </p:txBody>
      </p:sp>
      <p:sp>
        <p:nvSpPr>
          <p:cNvPr id="6" name="Номер слайда 5"/>
          <p:cNvSpPr>
            <a:spLocks noGrp="1"/>
          </p:cNvSpPr>
          <p:nvPr>
            <p:ph type="sldNum" sz="quarter" idx="12"/>
          </p:nvPr>
        </p:nvSpPr>
        <p:spPr>
          <a:xfrm>
            <a:off x="1069848" y="6355080"/>
            <a:ext cx="1520952" cy="365760"/>
          </a:xfrm>
        </p:spPr>
        <p:txBody>
          <a:bodyPr/>
          <a:lstStyle/>
          <a:p>
            <a:fld id="{7E652FEC-5D86-4672-BBF2-BBE49AC5FAE1}" type="slidenum">
              <a:rPr lang="ru-RU" smtClean="0"/>
              <a:pPr/>
              <a:t>‹#›</a:t>
            </a:fld>
            <a:endParaRPr lang="ru-RU"/>
          </a:p>
        </p:txBody>
      </p:sp>
      <p:sp>
        <p:nvSpPr>
          <p:cNvPr id="7" name="Прямоугольник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914400"/>
          </a:xfrm>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93C8EEF5-4C06-4FAE-886C-FD570C7C471C}" type="datetime1">
              <a:rPr lang="ru-RU" smtClean="0"/>
              <a:pPr/>
              <a:t>28.06.2023</a:t>
            </a:fld>
            <a:endParaRPr lang="ru-RU"/>
          </a:p>
        </p:txBody>
      </p:sp>
      <p:sp>
        <p:nvSpPr>
          <p:cNvPr id="6" name="Нижний колонтитул 5"/>
          <p:cNvSpPr>
            <a:spLocks noGrp="1"/>
          </p:cNvSpPr>
          <p:nvPr>
            <p:ph type="ftr" sz="quarter" idx="11"/>
          </p:nvPr>
        </p:nvSpPr>
        <p:spPr/>
        <p:txBody>
          <a:bodyPr/>
          <a:lstStyle/>
          <a:p>
            <a:r>
              <a:rPr lang="en-US" smtClean="0"/>
              <a:t>neoconomica.ru</a:t>
            </a:r>
            <a:endParaRPr lang="ru-RU"/>
          </a:p>
        </p:txBody>
      </p:sp>
      <p:sp>
        <p:nvSpPr>
          <p:cNvPr id="7" name="Номер слайда 6"/>
          <p:cNvSpPr>
            <a:spLocks noGrp="1"/>
          </p:cNvSpPr>
          <p:nvPr>
            <p:ph type="sldNum" sz="quarter" idx="12"/>
          </p:nvPr>
        </p:nvSpPr>
        <p:spPr/>
        <p:txBody>
          <a:bodyPr/>
          <a:lstStyle/>
          <a:p>
            <a:fld id="{7E652FEC-5D86-4672-BBF2-BBE49AC5FAE1}" type="slidenum">
              <a:rPr lang="ru-RU" smtClean="0"/>
              <a:pPr/>
              <a:t>‹#›</a:t>
            </a:fld>
            <a:endParaRPr lang="ru-RU"/>
          </a:p>
        </p:txBody>
      </p:sp>
      <p:sp>
        <p:nvSpPr>
          <p:cNvPr id="9" name="Содержимое 8"/>
          <p:cNvSpPr>
            <a:spLocks noGrp="1"/>
          </p:cNvSpPr>
          <p:nvPr>
            <p:ph sz="quarter" idx="1"/>
          </p:nvPr>
        </p:nvSpPr>
        <p:spPr>
          <a:xfrm>
            <a:off x="457200" y="1219200"/>
            <a:ext cx="4041648" cy="493776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632198" y="1216152"/>
            <a:ext cx="4041648" cy="493776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9144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1DE0AFBE-D141-489E-98DD-956E2305DFCA}" type="datetime1">
              <a:rPr lang="ru-RU" smtClean="0"/>
              <a:pPr/>
              <a:t>28.06.2023</a:t>
            </a:fld>
            <a:endParaRPr lang="ru-RU"/>
          </a:p>
        </p:txBody>
      </p:sp>
      <p:sp>
        <p:nvSpPr>
          <p:cNvPr id="8" name="Нижний колонтитул 7"/>
          <p:cNvSpPr>
            <a:spLocks noGrp="1"/>
          </p:cNvSpPr>
          <p:nvPr>
            <p:ph type="ftr" sz="quarter" idx="11"/>
          </p:nvPr>
        </p:nvSpPr>
        <p:spPr/>
        <p:txBody>
          <a:bodyPr/>
          <a:lstStyle/>
          <a:p>
            <a:r>
              <a:rPr lang="en-US" smtClean="0"/>
              <a:t>neoconomica.ru</a:t>
            </a:r>
            <a:endParaRPr lang="ru-RU"/>
          </a:p>
        </p:txBody>
      </p:sp>
      <p:sp>
        <p:nvSpPr>
          <p:cNvPr id="9" name="Номер слайда 8"/>
          <p:cNvSpPr>
            <a:spLocks noGrp="1"/>
          </p:cNvSpPr>
          <p:nvPr>
            <p:ph type="sldNum" sz="quarter" idx="12"/>
          </p:nvPr>
        </p:nvSpPr>
        <p:spPr/>
        <p:txBody>
          <a:bodyPr/>
          <a:lstStyle/>
          <a:p>
            <a:fld id="{7E652FEC-5D86-4672-BBF2-BBE49AC5FAE1}" type="slidenum">
              <a:rPr lang="ru-RU" smtClean="0"/>
              <a:pPr/>
              <a:t>‹#›</a:t>
            </a:fld>
            <a:endParaRPr lang="ru-RU"/>
          </a:p>
        </p:txBody>
      </p:sp>
      <p:sp>
        <p:nvSpPr>
          <p:cNvPr id="11" name="Содержимое 10"/>
          <p:cNvSpPr>
            <a:spLocks noGrp="1"/>
          </p:cNvSpPr>
          <p:nvPr>
            <p:ph sz="quarter" idx="2"/>
          </p:nvPr>
        </p:nvSpPr>
        <p:spPr>
          <a:xfrm>
            <a:off x="457200" y="2133600"/>
            <a:ext cx="4038600" cy="4038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648200" y="2133600"/>
            <a:ext cx="4038600" cy="4038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914400"/>
          </a:xfrm>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9BCFC08E-5FC3-4A1E-9ED8-66D8852CF52B}" type="datetime1">
              <a:rPr lang="ru-RU" smtClean="0"/>
              <a:pPr/>
              <a:t>28.06.2023</a:t>
            </a:fld>
            <a:endParaRPr lang="ru-RU"/>
          </a:p>
        </p:txBody>
      </p:sp>
      <p:sp>
        <p:nvSpPr>
          <p:cNvPr id="4" name="Нижний колонтитул 3"/>
          <p:cNvSpPr>
            <a:spLocks noGrp="1"/>
          </p:cNvSpPr>
          <p:nvPr>
            <p:ph type="ftr" sz="quarter" idx="11"/>
          </p:nvPr>
        </p:nvSpPr>
        <p:spPr/>
        <p:txBody>
          <a:bodyPr/>
          <a:lstStyle/>
          <a:p>
            <a:r>
              <a:rPr lang="en-US" smtClean="0"/>
              <a:t>neoconomica.ru</a:t>
            </a:r>
            <a:endParaRPr lang="ru-RU"/>
          </a:p>
        </p:txBody>
      </p:sp>
      <p:sp>
        <p:nvSpPr>
          <p:cNvPr id="5" name="Номер слайда 4"/>
          <p:cNvSpPr>
            <a:spLocks noGrp="1"/>
          </p:cNvSpPr>
          <p:nvPr>
            <p:ph type="sldNum" sz="quarter" idx="12"/>
          </p:nvPr>
        </p:nvSpPr>
        <p:spPr/>
        <p:txBody>
          <a:bodyPr/>
          <a:lstStyle/>
          <a:p>
            <a:fld id="{7E652FEC-5D86-4672-BBF2-BBE49AC5FAE1}" type="slidenum">
              <a:rPr lang="ru-RU" smtClean="0"/>
              <a:pPr/>
              <a:t>‹#›</a:t>
            </a:fld>
            <a:endParaRPr lang="ru-RU"/>
          </a:p>
        </p:txBody>
      </p:sp>
      <p:sp>
        <p:nvSpPr>
          <p:cNvPr id="6" name="Равнобедренный треугольник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55D586C-32B4-4DE0-BA0B-2D535CD89117}" type="datetime1">
              <a:rPr lang="ru-RU" smtClean="0"/>
              <a:pPr/>
              <a:t>28.06.2023</a:t>
            </a:fld>
            <a:endParaRPr lang="ru-RU"/>
          </a:p>
        </p:txBody>
      </p:sp>
      <p:sp>
        <p:nvSpPr>
          <p:cNvPr id="3" name="Нижний колонтитул 2"/>
          <p:cNvSpPr>
            <a:spLocks noGrp="1"/>
          </p:cNvSpPr>
          <p:nvPr>
            <p:ph type="ftr" sz="quarter" idx="11"/>
          </p:nvPr>
        </p:nvSpPr>
        <p:spPr/>
        <p:txBody>
          <a:bodyPr/>
          <a:lstStyle/>
          <a:p>
            <a:r>
              <a:rPr lang="en-US" smtClean="0"/>
              <a:t>neoconomica.ru</a:t>
            </a:r>
            <a:endParaRPr lang="ru-RU"/>
          </a:p>
        </p:txBody>
      </p:sp>
      <p:sp>
        <p:nvSpPr>
          <p:cNvPr id="4" name="Номер слайда 3"/>
          <p:cNvSpPr>
            <a:spLocks noGrp="1"/>
          </p:cNvSpPr>
          <p:nvPr>
            <p:ph type="sldNum" sz="quarter" idx="12"/>
          </p:nvPr>
        </p:nvSpPr>
        <p:spPr/>
        <p:txBody>
          <a:bodyPr/>
          <a:lstStyle/>
          <a:p>
            <a:fld id="{7E652FEC-5D86-4672-BBF2-BBE49AC5FAE1}" type="slidenum">
              <a:rPr lang="ru-RU" smtClean="0"/>
              <a:pPr/>
              <a:t>‹#›</a:t>
            </a:fld>
            <a:endParaRPr lang="ru-RU"/>
          </a:p>
        </p:txBody>
      </p:sp>
      <p:sp>
        <p:nvSpPr>
          <p:cNvPr id="5" name="Прямая соединительная линия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Равнобедренный треугольник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2869C228-33D2-4264-87CF-F5774753CE3F}" type="datetime1">
              <a:rPr lang="ru-RU" smtClean="0"/>
              <a:pPr/>
              <a:t>28.06.2023</a:t>
            </a:fld>
            <a:endParaRPr lang="ru-RU"/>
          </a:p>
        </p:txBody>
      </p:sp>
      <p:sp>
        <p:nvSpPr>
          <p:cNvPr id="6" name="Нижний колонтитул 5"/>
          <p:cNvSpPr>
            <a:spLocks noGrp="1"/>
          </p:cNvSpPr>
          <p:nvPr>
            <p:ph type="ftr" sz="quarter" idx="11"/>
          </p:nvPr>
        </p:nvSpPr>
        <p:spPr/>
        <p:txBody>
          <a:bodyPr/>
          <a:lstStyle/>
          <a:p>
            <a:r>
              <a:rPr lang="en-US" smtClean="0"/>
              <a:t>neoconomica.ru</a:t>
            </a:r>
            <a:endParaRPr lang="ru-RU"/>
          </a:p>
        </p:txBody>
      </p:sp>
      <p:sp>
        <p:nvSpPr>
          <p:cNvPr id="7" name="Номер слайда 6"/>
          <p:cNvSpPr>
            <a:spLocks noGrp="1"/>
          </p:cNvSpPr>
          <p:nvPr>
            <p:ph type="sldNum" sz="quarter" idx="12"/>
          </p:nvPr>
        </p:nvSpPr>
        <p:spPr/>
        <p:txBody>
          <a:bodyPr/>
          <a:lstStyle/>
          <a:p>
            <a:fld id="{7E652FEC-5D86-4672-BBF2-BBE49AC5FAE1}" type="slidenum">
              <a:rPr lang="ru-RU" smtClean="0"/>
              <a:pPr/>
              <a:t>‹#›</a:t>
            </a:fld>
            <a:endParaRPr lang="ru-RU"/>
          </a:p>
        </p:txBody>
      </p:sp>
      <p:sp>
        <p:nvSpPr>
          <p:cNvPr id="8" name="Прямая соединительная линия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ая соединительная линия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Равнобедренный треугольник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Содержимое 11"/>
          <p:cNvSpPr>
            <a:spLocks noGrp="1"/>
          </p:cNvSpPr>
          <p:nvPr>
            <p:ph sz="quarter" idx="1"/>
          </p:nvPr>
        </p:nvSpPr>
        <p:spPr>
          <a:xfrm>
            <a:off x="304800" y="304800"/>
            <a:ext cx="57150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AD9E998C-A8C5-4D17-9AB7-AB40E6726703}" type="datetime1">
              <a:rPr lang="ru-RU" smtClean="0"/>
              <a:pPr/>
              <a:t>28.06.2023</a:t>
            </a:fld>
            <a:endParaRPr lang="ru-RU"/>
          </a:p>
        </p:txBody>
      </p:sp>
      <p:sp>
        <p:nvSpPr>
          <p:cNvPr id="6" name="Нижний колонтитул 5"/>
          <p:cNvSpPr>
            <a:spLocks noGrp="1"/>
          </p:cNvSpPr>
          <p:nvPr>
            <p:ph type="ftr" sz="quarter" idx="11"/>
          </p:nvPr>
        </p:nvSpPr>
        <p:spPr/>
        <p:txBody>
          <a:bodyPr/>
          <a:lstStyle/>
          <a:p>
            <a:r>
              <a:rPr lang="en-US" smtClean="0"/>
              <a:t>neoconomica.ru</a:t>
            </a:r>
            <a:endParaRPr lang="ru-RU"/>
          </a:p>
        </p:txBody>
      </p:sp>
      <p:sp>
        <p:nvSpPr>
          <p:cNvPr id="7" name="Номер слайда 6"/>
          <p:cNvSpPr>
            <a:spLocks noGrp="1"/>
          </p:cNvSpPr>
          <p:nvPr>
            <p:ph type="sldNum" sz="quarter" idx="12"/>
          </p:nvPr>
        </p:nvSpPr>
        <p:spPr/>
        <p:txBody>
          <a:bodyPr/>
          <a:lstStyle/>
          <a:p>
            <a:fld id="{7E652FEC-5D86-4672-BBF2-BBE49AC5FAE1}" type="slidenum">
              <a:rPr lang="ru-RU" smtClean="0"/>
              <a:pPr/>
              <a:t>‹#›</a:t>
            </a:fld>
            <a:endParaRPr lang="ru-RU"/>
          </a:p>
        </p:txBody>
      </p:sp>
      <p:sp>
        <p:nvSpPr>
          <p:cNvPr id="8" name="Прямая соединительная линия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Равнобедренный треугольник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152400"/>
            <a:ext cx="8229600" cy="990600"/>
          </a:xfrm>
          <a:prstGeom prst="rect">
            <a:avLst/>
          </a:prstGeom>
        </p:spPr>
        <p:txBody>
          <a:bodyPr vert="horz" anchor="b" anchorCtr="0">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14FF25E9-DE8D-4D83-B8AE-01DCF473EF9B}" type="datetime1">
              <a:rPr lang="ru-RU" smtClean="0"/>
              <a:pPr/>
              <a:t>28.06.2023</a:t>
            </a:fld>
            <a:endParaRPr lang="ru-RU"/>
          </a:p>
        </p:txBody>
      </p:sp>
      <p:sp>
        <p:nvSpPr>
          <p:cNvPr id="3" name="Нижний колонтитул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r>
              <a:rPr lang="en-US" smtClean="0"/>
              <a:t>neoconomica.ru</a:t>
            </a:r>
            <a:endParaRPr lang="ru-RU"/>
          </a:p>
        </p:txBody>
      </p:sp>
      <p:sp>
        <p:nvSpPr>
          <p:cNvPr id="23" name="Номер слайда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7E652FEC-5D86-4672-BBF2-BBE49AC5FAE1}" type="slidenum">
              <a:rPr lang="ru-RU" smtClean="0"/>
              <a:pPr/>
              <a:t>‹#›</a:t>
            </a:fld>
            <a:endParaRPr lang="ru-RU"/>
          </a:p>
        </p:txBody>
      </p:sp>
      <p:sp>
        <p:nvSpPr>
          <p:cNvPr id="28" name="Прямая соединительная линия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Прямая соединительная линия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Равнобедренный треугольник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 Id="rId5" Type="http://schemas.openxmlformats.org/officeDocument/2006/relationships/image" Target="../media/image17.jpeg"/><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jpeg"/><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Государство: теория и практика</a:t>
            </a:r>
            <a:br>
              <a:rPr lang="ru-RU" dirty="0" smtClean="0"/>
            </a:br>
            <a:r>
              <a:rPr lang="ru-RU" dirty="0" smtClean="0"/>
              <a:t>Часть 1</a:t>
            </a:r>
            <a:endParaRPr lang="ru-RU" dirty="0"/>
          </a:p>
        </p:txBody>
      </p:sp>
      <p:sp>
        <p:nvSpPr>
          <p:cNvPr id="3" name="Подзаголовок 2"/>
          <p:cNvSpPr>
            <a:spLocks noGrp="1"/>
          </p:cNvSpPr>
          <p:nvPr>
            <p:ph type="subTitle" idx="1"/>
          </p:nvPr>
        </p:nvSpPr>
        <p:spPr/>
        <p:txBody>
          <a:bodyPr/>
          <a:lstStyle/>
          <a:p>
            <a:r>
              <a:rPr lang="ru-RU" dirty="0" smtClean="0"/>
              <a:t>28 </a:t>
            </a:r>
            <a:r>
              <a:rPr lang="ru-RU" dirty="0" smtClean="0"/>
              <a:t>июня 2023 года, г.Москва</a:t>
            </a:r>
            <a:endParaRPr lang="ru-RU" dirty="0"/>
          </a:p>
        </p:txBody>
      </p:sp>
      <p:pic>
        <p:nvPicPr>
          <p:cNvPr id="5" name="Рисунок 4" descr="horizontal-tag.png"/>
          <p:cNvPicPr>
            <a:picLocks noChangeAspect="1"/>
          </p:cNvPicPr>
          <p:nvPr/>
        </p:nvPicPr>
        <p:blipFill>
          <a:blip r:embed="rId2" cstate="print"/>
          <a:stretch>
            <a:fillRect/>
          </a:stretch>
        </p:blipFill>
        <p:spPr>
          <a:xfrm>
            <a:off x="1475656" y="908720"/>
            <a:ext cx="6072162" cy="1753278"/>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152400"/>
            <a:ext cx="7488832" cy="990600"/>
          </a:xfrm>
        </p:spPr>
        <p:txBody>
          <a:bodyPr>
            <a:normAutofit fontScale="90000"/>
          </a:bodyPr>
          <a:lstStyle/>
          <a:p>
            <a:r>
              <a:rPr lang="ru-RU" dirty="0" smtClean="0"/>
              <a:t>Понятие о государстве: </a:t>
            </a:r>
            <a:r>
              <a:rPr lang="ru-RU" dirty="0" err="1" smtClean="0"/>
              <a:t>М.Олсон</a:t>
            </a:r>
            <a:r>
              <a:rPr lang="ru-RU" dirty="0" smtClean="0"/>
              <a:t> (1993) и </a:t>
            </a:r>
            <a:r>
              <a:rPr lang="ru-RU" dirty="0" err="1" smtClean="0"/>
              <a:t>М.Макгуайр</a:t>
            </a:r>
            <a:r>
              <a:rPr lang="ru-RU" dirty="0" smtClean="0"/>
              <a:t> - 2</a:t>
            </a:r>
            <a:endParaRPr lang="ru-RU" dirty="0"/>
          </a:p>
        </p:txBody>
      </p:sp>
      <p:pic>
        <p:nvPicPr>
          <p:cNvPr id="4" name="Содержимое 3" descr="vertical-350x350.png"/>
          <p:cNvPicPr>
            <a:picLocks noGrp="1" noChangeAspect="1"/>
          </p:cNvPicPr>
          <p:nvPr>
            <p:ph sz="quarter" idx="1"/>
          </p:nvPr>
        </p:nvPicPr>
        <p:blipFill>
          <a:blip r:embed="rId2" cstate="print"/>
          <a:stretch>
            <a:fillRect/>
          </a:stretch>
        </p:blipFill>
        <p:spPr>
          <a:xfrm>
            <a:off x="467544" y="260648"/>
            <a:ext cx="864096" cy="864096"/>
          </a:xfrm>
        </p:spPr>
      </p:pic>
      <p:sp>
        <p:nvSpPr>
          <p:cNvPr id="5" name="Нижний колонтитул 4"/>
          <p:cNvSpPr>
            <a:spLocks noGrp="1"/>
          </p:cNvSpPr>
          <p:nvPr>
            <p:ph type="ftr" sz="quarter" idx="11"/>
          </p:nvPr>
        </p:nvSpPr>
        <p:spPr>
          <a:xfrm>
            <a:off x="5148064" y="6381328"/>
            <a:ext cx="3600400" cy="476672"/>
          </a:xfrm>
        </p:spPr>
        <p:txBody>
          <a:bodyPr/>
          <a:lstStyle/>
          <a:p>
            <a:r>
              <a:rPr lang="en-US" sz="1800" dirty="0" smtClean="0">
                <a:solidFill>
                  <a:srgbClr val="1D3885"/>
                </a:solidFill>
              </a:rPr>
              <a:t>neoconomica.org</a:t>
            </a:r>
            <a:endParaRPr lang="ru-RU" sz="1800" dirty="0">
              <a:solidFill>
                <a:srgbClr val="1D3885"/>
              </a:solidFill>
            </a:endParaRPr>
          </a:p>
        </p:txBody>
      </p:sp>
      <p:sp>
        <p:nvSpPr>
          <p:cNvPr id="9" name="Rectangle 8"/>
          <p:cNvSpPr/>
          <p:nvPr/>
        </p:nvSpPr>
        <p:spPr>
          <a:xfrm>
            <a:off x="2195736" y="1196752"/>
            <a:ext cx="6336704" cy="830997"/>
          </a:xfrm>
          <a:prstGeom prst="rect">
            <a:avLst/>
          </a:prstGeom>
        </p:spPr>
        <p:txBody>
          <a:bodyPr wrap="square">
            <a:spAutoFit/>
          </a:bodyPr>
          <a:lstStyle/>
          <a:p>
            <a:pPr algn="just"/>
            <a:r>
              <a:rPr lang="ru-RU" sz="1600" b="1" dirty="0" smtClean="0">
                <a:latin typeface="+mj-lt"/>
              </a:rPr>
              <a:t>Государство как «стационарный бандит»</a:t>
            </a:r>
          </a:p>
          <a:p>
            <a:pPr algn="just">
              <a:buFont typeface="Arial" pitchFamily="34" charset="0"/>
              <a:buChar char="•"/>
            </a:pPr>
            <a:endParaRPr lang="ru-RU" sz="1600" dirty="0" smtClean="0">
              <a:latin typeface="+mj-lt"/>
            </a:endParaRPr>
          </a:p>
          <a:p>
            <a:pPr algn="just"/>
            <a:endParaRPr lang="ru-RU" sz="1600" dirty="0" smtClean="0">
              <a:latin typeface="+mj-lt"/>
            </a:endParaRPr>
          </a:p>
        </p:txBody>
      </p:sp>
      <p:pic>
        <p:nvPicPr>
          <p:cNvPr id="8" name="Picture 7" descr="olson.jpg"/>
          <p:cNvPicPr>
            <a:picLocks noChangeAspect="1"/>
          </p:cNvPicPr>
          <p:nvPr/>
        </p:nvPicPr>
        <p:blipFill>
          <a:blip r:embed="rId3" cstate="print"/>
          <a:stretch>
            <a:fillRect/>
          </a:stretch>
        </p:blipFill>
        <p:spPr>
          <a:xfrm>
            <a:off x="467544" y="1556792"/>
            <a:ext cx="1610357" cy="2173982"/>
          </a:xfrm>
          <a:prstGeom prst="rect">
            <a:avLst/>
          </a:prstGeom>
        </p:spPr>
      </p:pic>
      <p:pic>
        <p:nvPicPr>
          <p:cNvPr id="11" name="Picture 10" descr="macguire.jpg"/>
          <p:cNvPicPr>
            <a:picLocks noChangeAspect="1"/>
          </p:cNvPicPr>
          <p:nvPr/>
        </p:nvPicPr>
        <p:blipFill>
          <a:blip r:embed="rId4" cstate="print"/>
          <a:stretch>
            <a:fillRect/>
          </a:stretch>
        </p:blipFill>
        <p:spPr>
          <a:xfrm>
            <a:off x="467544" y="3861048"/>
            <a:ext cx="1685925" cy="2257425"/>
          </a:xfrm>
          <a:prstGeom prst="rect">
            <a:avLst/>
          </a:prstGeom>
        </p:spPr>
      </p:pic>
      <p:sp>
        <p:nvSpPr>
          <p:cNvPr id="12" name="Rectangle 11"/>
          <p:cNvSpPr/>
          <p:nvPr/>
        </p:nvSpPr>
        <p:spPr>
          <a:xfrm>
            <a:off x="2195736" y="1556792"/>
            <a:ext cx="6696744" cy="4770537"/>
          </a:xfrm>
          <a:prstGeom prst="rect">
            <a:avLst/>
          </a:prstGeom>
        </p:spPr>
        <p:txBody>
          <a:bodyPr wrap="square">
            <a:spAutoFit/>
          </a:bodyPr>
          <a:lstStyle/>
          <a:p>
            <a:pPr algn="just"/>
            <a:r>
              <a:rPr lang="ru-RU" sz="1600" dirty="0" smtClean="0">
                <a:latin typeface="+mj-lt"/>
              </a:rPr>
              <a:t>Мирный </a:t>
            </a:r>
            <a:r>
              <a:rPr lang="ru-RU" sz="1600" dirty="0" smtClean="0">
                <a:latin typeface="+mj-lt"/>
              </a:rPr>
              <a:t>порядок в примитивных обществах устанавливается путем соглашения: это верно для первобытного общества численностью 50-100 человек. Когда люди начинают осваивать земледелие, их численность быстро растет: в таких условиях издержки по установлению добровольных соглашений выше, чем выгоды, которые может получить отдельный человек. Такие общества начинают регулироваться через установление над ними контроля со стороны нестационарных (</a:t>
            </a:r>
            <a:r>
              <a:rPr lang="ru-RU" sz="1600" dirty="0" err="1" smtClean="0">
                <a:latin typeface="+mj-lt"/>
              </a:rPr>
              <a:t>roving</a:t>
            </a:r>
            <a:r>
              <a:rPr lang="ru-RU" sz="1600" dirty="0" smtClean="0">
                <a:latin typeface="+mj-lt"/>
              </a:rPr>
              <a:t>) и стационарных (</a:t>
            </a:r>
            <a:r>
              <a:rPr lang="ru-RU" sz="1600" dirty="0" err="1" smtClean="0">
                <a:latin typeface="+mj-lt"/>
              </a:rPr>
              <a:t>stationary</a:t>
            </a:r>
            <a:r>
              <a:rPr lang="ru-RU" sz="1600" dirty="0" smtClean="0">
                <a:latin typeface="+mj-lt"/>
              </a:rPr>
              <a:t>) бандитов.</a:t>
            </a:r>
          </a:p>
          <a:p>
            <a:pPr algn="just"/>
            <a:endParaRPr lang="ru-RU" sz="1600" dirty="0" smtClean="0">
              <a:latin typeface="+mj-lt"/>
            </a:endParaRPr>
          </a:p>
          <a:p>
            <a:pPr algn="just"/>
            <a:r>
              <a:rPr lang="ru-RU" sz="1600" dirty="0" smtClean="0">
                <a:latin typeface="+mj-lt"/>
              </a:rPr>
              <a:t>Нестационарные бандиты – это бандиты-гастролеры, которые напали на некоторую территорию, ограбили население и бежали. </a:t>
            </a:r>
          </a:p>
          <a:p>
            <a:pPr algn="just"/>
            <a:endParaRPr lang="ru-RU" sz="1600" dirty="0" smtClean="0">
              <a:latin typeface="+mj-lt"/>
            </a:endParaRPr>
          </a:p>
          <a:p>
            <a:pPr algn="just"/>
            <a:r>
              <a:rPr lang="ru-RU" sz="1600" dirty="0" smtClean="0">
                <a:latin typeface="+mj-lt"/>
              </a:rPr>
              <a:t>Стационарные бандиты – это бандиты оседлые, которые рассчитывают на долгосрочное обирание населения территории, превращая поборы в форму налогов. В рамках данной модели они, как некая структура, которая занимается поборами и рассчитывает заниматься ими как можно дольше, отождествляется с государством</a:t>
            </a:r>
            <a:r>
              <a:rPr lang="ru-RU" sz="1600" dirty="0" smtClean="0">
                <a:latin typeface="+mj-lt"/>
              </a:rPr>
              <a:t>.</a:t>
            </a:r>
            <a:endParaRPr lang="ru-RU" sz="1600" dirty="0">
              <a:latin typeface="+mj-l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152400"/>
            <a:ext cx="7488832" cy="990600"/>
          </a:xfrm>
        </p:spPr>
        <p:txBody>
          <a:bodyPr>
            <a:normAutofit fontScale="90000"/>
          </a:bodyPr>
          <a:lstStyle/>
          <a:p>
            <a:r>
              <a:rPr lang="ru-RU" dirty="0" smtClean="0"/>
              <a:t>Понятие о государстве: </a:t>
            </a:r>
            <a:r>
              <a:rPr lang="ru-RU" dirty="0" err="1" smtClean="0"/>
              <a:t>М.Олсон</a:t>
            </a:r>
            <a:r>
              <a:rPr lang="ru-RU" dirty="0" smtClean="0"/>
              <a:t> (1993) и </a:t>
            </a:r>
            <a:r>
              <a:rPr lang="ru-RU" dirty="0" err="1" smtClean="0"/>
              <a:t>М.Макгуайр</a:t>
            </a:r>
            <a:r>
              <a:rPr lang="ru-RU" dirty="0" smtClean="0"/>
              <a:t> - 3</a:t>
            </a:r>
            <a:endParaRPr lang="ru-RU" dirty="0"/>
          </a:p>
        </p:txBody>
      </p:sp>
      <p:pic>
        <p:nvPicPr>
          <p:cNvPr id="4" name="Содержимое 3" descr="vertical-350x350.png"/>
          <p:cNvPicPr>
            <a:picLocks noGrp="1" noChangeAspect="1"/>
          </p:cNvPicPr>
          <p:nvPr>
            <p:ph sz="quarter" idx="1"/>
          </p:nvPr>
        </p:nvPicPr>
        <p:blipFill>
          <a:blip r:embed="rId2" cstate="print"/>
          <a:stretch>
            <a:fillRect/>
          </a:stretch>
        </p:blipFill>
        <p:spPr>
          <a:xfrm>
            <a:off x="467544" y="260648"/>
            <a:ext cx="864096" cy="864096"/>
          </a:xfrm>
        </p:spPr>
      </p:pic>
      <p:sp>
        <p:nvSpPr>
          <p:cNvPr id="5" name="Нижний колонтитул 4"/>
          <p:cNvSpPr>
            <a:spLocks noGrp="1"/>
          </p:cNvSpPr>
          <p:nvPr>
            <p:ph type="ftr" sz="quarter" idx="11"/>
          </p:nvPr>
        </p:nvSpPr>
        <p:spPr>
          <a:xfrm>
            <a:off x="5148064" y="6381328"/>
            <a:ext cx="3600400" cy="476672"/>
          </a:xfrm>
        </p:spPr>
        <p:txBody>
          <a:bodyPr/>
          <a:lstStyle/>
          <a:p>
            <a:r>
              <a:rPr lang="en-US" sz="1800" dirty="0" smtClean="0">
                <a:solidFill>
                  <a:srgbClr val="1D3885"/>
                </a:solidFill>
              </a:rPr>
              <a:t>neoconomica.org</a:t>
            </a:r>
            <a:endParaRPr lang="ru-RU" sz="1800" dirty="0">
              <a:solidFill>
                <a:srgbClr val="1D3885"/>
              </a:solidFill>
            </a:endParaRPr>
          </a:p>
        </p:txBody>
      </p:sp>
      <p:sp>
        <p:nvSpPr>
          <p:cNvPr id="9" name="Rectangle 8"/>
          <p:cNvSpPr/>
          <p:nvPr/>
        </p:nvSpPr>
        <p:spPr>
          <a:xfrm>
            <a:off x="2195736" y="1196752"/>
            <a:ext cx="6336704" cy="830997"/>
          </a:xfrm>
          <a:prstGeom prst="rect">
            <a:avLst/>
          </a:prstGeom>
        </p:spPr>
        <p:txBody>
          <a:bodyPr wrap="square">
            <a:spAutoFit/>
          </a:bodyPr>
          <a:lstStyle/>
          <a:p>
            <a:pPr algn="just"/>
            <a:r>
              <a:rPr lang="ru-RU" sz="1600" b="1" dirty="0" smtClean="0">
                <a:latin typeface="+mj-lt"/>
              </a:rPr>
              <a:t>Государство как «стационарный бандит»</a:t>
            </a:r>
          </a:p>
          <a:p>
            <a:pPr algn="just">
              <a:buFont typeface="Arial" pitchFamily="34" charset="0"/>
              <a:buChar char="•"/>
            </a:pPr>
            <a:endParaRPr lang="ru-RU" sz="1600" dirty="0" smtClean="0">
              <a:latin typeface="+mj-lt"/>
            </a:endParaRPr>
          </a:p>
          <a:p>
            <a:pPr algn="just"/>
            <a:endParaRPr lang="ru-RU" sz="1600" dirty="0" smtClean="0">
              <a:latin typeface="+mj-lt"/>
            </a:endParaRPr>
          </a:p>
        </p:txBody>
      </p:sp>
      <p:pic>
        <p:nvPicPr>
          <p:cNvPr id="8" name="Picture 7" descr="olson.jpg"/>
          <p:cNvPicPr>
            <a:picLocks noChangeAspect="1"/>
          </p:cNvPicPr>
          <p:nvPr/>
        </p:nvPicPr>
        <p:blipFill>
          <a:blip r:embed="rId3" cstate="print"/>
          <a:stretch>
            <a:fillRect/>
          </a:stretch>
        </p:blipFill>
        <p:spPr>
          <a:xfrm>
            <a:off x="467544" y="1556792"/>
            <a:ext cx="1610357" cy="2173982"/>
          </a:xfrm>
          <a:prstGeom prst="rect">
            <a:avLst/>
          </a:prstGeom>
        </p:spPr>
      </p:pic>
      <p:pic>
        <p:nvPicPr>
          <p:cNvPr id="11" name="Picture 10" descr="macguire.jpg"/>
          <p:cNvPicPr>
            <a:picLocks noChangeAspect="1"/>
          </p:cNvPicPr>
          <p:nvPr/>
        </p:nvPicPr>
        <p:blipFill>
          <a:blip r:embed="rId4" cstate="print"/>
          <a:stretch>
            <a:fillRect/>
          </a:stretch>
        </p:blipFill>
        <p:spPr>
          <a:xfrm>
            <a:off x="467544" y="3861048"/>
            <a:ext cx="1685925" cy="2257425"/>
          </a:xfrm>
          <a:prstGeom prst="rect">
            <a:avLst/>
          </a:prstGeom>
        </p:spPr>
      </p:pic>
      <p:sp>
        <p:nvSpPr>
          <p:cNvPr id="12" name="Rectangle 11"/>
          <p:cNvSpPr/>
          <p:nvPr/>
        </p:nvSpPr>
        <p:spPr>
          <a:xfrm>
            <a:off x="2195736" y="1556792"/>
            <a:ext cx="6696744" cy="5016758"/>
          </a:xfrm>
          <a:prstGeom prst="rect">
            <a:avLst/>
          </a:prstGeom>
        </p:spPr>
        <p:txBody>
          <a:bodyPr wrap="square">
            <a:spAutoFit/>
          </a:bodyPr>
          <a:lstStyle/>
          <a:p>
            <a:pPr algn="just"/>
            <a:r>
              <a:rPr lang="ru-RU" sz="1600" dirty="0" smtClean="0">
                <a:latin typeface="+mj-lt"/>
              </a:rPr>
              <a:t>Рациональный </a:t>
            </a:r>
            <a:r>
              <a:rPr lang="ru-RU" sz="1600" dirty="0" smtClean="0">
                <a:latin typeface="+mj-lt"/>
              </a:rPr>
              <a:t>стационарный бандит будет забирать только часть доходов, подразумевая, что оставшуюся часть люди превратят в инвестиции, которые будут стимулировать дальнейшее развитие, появление будущих доходов и, следовательно, будущих налогов, то есть выручки стационарного бандита. </a:t>
            </a:r>
          </a:p>
          <a:p>
            <a:pPr algn="just"/>
            <a:endParaRPr lang="ru-RU" sz="1600" dirty="0" smtClean="0">
              <a:latin typeface="+mj-lt"/>
            </a:endParaRPr>
          </a:p>
          <a:p>
            <a:pPr algn="just"/>
            <a:r>
              <a:rPr lang="ru-RU" sz="1600" dirty="0" smtClean="0">
                <a:latin typeface="+mj-lt"/>
              </a:rPr>
              <a:t>Стационарный бандит исходит из личных интересов, поэтому ему выгодно объявить себя правителем, монополизировать право на сбор налогов, воспрепятствовав </a:t>
            </a:r>
            <a:r>
              <a:rPr lang="ru-RU" sz="1600" dirty="0" err="1" smtClean="0">
                <a:latin typeface="+mj-lt"/>
              </a:rPr>
              <a:t>перераспределительной</a:t>
            </a:r>
            <a:r>
              <a:rPr lang="ru-RU" sz="1600" dirty="0" smtClean="0">
                <a:latin typeface="+mj-lt"/>
              </a:rPr>
              <a:t> деятельности между </a:t>
            </a:r>
            <a:r>
              <a:rPr lang="ru-RU" sz="1600" dirty="0" smtClean="0">
                <a:latin typeface="+mj-lt"/>
              </a:rPr>
              <a:t>ними (например</a:t>
            </a:r>
            <a:r>
              <a:rPr lang="ru-RU" sz="1600" dirty="0" smtClean="0">
                <a:latin typeface="+mj-lt"/>
              </a:rPr>
              <a:t>, такому локальному насилию, как рэкет, в результате чего отобранный у подданного доход попадает в карман рэкетира, а не правителя), обеспечить обществу некоторый набор гарантий и получать выгоду. </a:t>
            </a:r>
          </a:p>
          <a:p>
            <a:pPr algn="just"/>
            <a:endParaRPr lang="ru-RU" sz="1600" dirty="0" smtClean="0">
              <a:latin typeface="+mj-lt"/>
            </a:endParaRPr>
          </a:p>
          <a:p>
            <a:pPr algn="just"/>
            <a:r>
              <a:rPr lang="ru-RU" sz="1600" dirty="0" smtClean="0">
                <a:latin typeface="+mj-lt"/>
              </a:rPr>
              <a:t>Еще одной предпосылкой модели является то, что стационарный бандит обкрадывает своих жертв путем налогообложения. Оптимальная ставка налогообложения должна быть не слишком маленькой, чтобы максимизировать доход, с одной стороны, но и не слишком большой, чтобы не блокировать дальнейшего развития производства.</a:t>
            </a:r>
            <a:endParaRPr lang="ru-RU" sz="1600" dirty="0">
              <a:latin typeface="+mj-l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152400"/>
            <a:ext cx="7488832" cy="990600"/>
          </a:xfrm>
        </p:spPr>
        <p:txBody>
          <a:bodyPr>
            <a:normAutofit fontScale="90000"/>
          </a:bodyPr>
          <a:lstStyle/>
          <a:p>
            <a:r>
              <a:rPr lang="ru-RU" dirty="0" smtClean="0"/>
              <a:t>Понятие о государстве: </a:t>
            </a:r>
            <a:r>
              <a:rPr lang="ru-RU" dirty="0" err="1" smtClean="0"/>
              <a:t>М.Олсон</a:t>
            </a:r>
            <a:r>
              <a:rPr lang="ru-RU" dirty="0" smtClean="0"/>
              <a:t> (1993) и </a:t>
            </a:r>
            <a:r>
              <a:rPr lang="ru-RU" dirty="0" err="1" smtClean="0"/>
              <a:t>М.Макгуайр</a:t>
            </a:r>
            <a:r>
              <a:rPr lang="ru-RU" dirty="0" smtClean="0"/>
              <a:t> - 4</a:t>
            </a:r>
            <a:endParaRPr lang="ru-RU" dirty="0"/>
          </a:p>
        </p:txBody>
      </p:sp>
      <p:pic>
        <p:nvPicPr>
          <p:cNvPr id="4" name="Содержимое 3" descr="vertical-350x350.png"/>
          <p:cNvPicPr>
            <a:picLocks noGrp="1" noChangeAspect="1"/>
          </p:cNvPicPr>
          <p:nvPr>
            <p:ph sz="quarter" idx="1"/>
          </p:nvPr>
        </p:nvPicPr>
        <p:blipFill>
          <a:blip r:embed="rId2" cstate="print"/>
          <a:stretch>
            <a:fillRect/>
          </a:stretch>
        </p:blipFill>
        <p:spPr>
          <a:xfrm>
            <a:off x="467544" y="260648"/>
            <a:ext cx="864096" cy="864096"/>
          </a:xfrm>
        </p:spPr>
      </p:pic>
      <p:sp>
        <p:nvSpPr>
          <p:cNvPr id="5" name="Нижний колонтитул 4"/>
          <p:cNvSpPr>
            <a:spLocks noGrp="1"/>
          </p:cNvSpPr>
          <p:nvPr>
            <p:ph type="ftr" sz="quarter" idx="11"/>
          </p:nvPr>
        </p:nvSpPr>
        <p:spPr>
          <a:xfrm>
            <a:off x="5148064" y="6381328"/>
            <a:ext cx="3600400" cy="476672"/>
          </a:xfrm>
        </p:spPr>
        <p:txBody>
          <a:bodyPr/>
          <a:lstStyle/>
          <a:p>
            <a:r>
              <a:rPr lang="en-US" sz="1800" dirty="0" smtClean="0">
                <a:solidFill>
                  <a:srgbClr val="1D3885"/>
                </a:solidFill>
              </a:rPr>
              <a:t>neoconomica.org</a:t>
            </a:r>
            <a:endParaRPr lang="ru-RU" sz="1800" dirty="0">
              <a:solidFill>
                <a:srgbClr val="1D3885"/>
              </a:solidFill>
            </a:endParaRPr>
          </a:p>
        </p:txBody>
      </p:sp>
      <p:sp>
        <p:nvSpPr>
          <p:cNvPr id="9" name="Rectangle 8"/>
          <p:cNvSpPr/>
          <p:nvPr/>
        </p:nvSpPr>
        <p:spPr>
          <a:xfrm>
            <a:off x="2195736" y="1196752"/>
            <a:ext cx="6336704" cy="830997"/>
          </a:xfrm>
          <a:prstGeom prst="rect">
            <a:avLst/>
          </a:prstGeom>
        </p:spPr>
        <p:txBody>
          <a:bodyPr wrap="square">
            <a:spAutoFit/>
          </a:bodyPr>
          <a:lstStyle/>
          <a:p>
            <a:pPr algn="just"/>
            <a:r>
              <a:rPr lang="ru-RU" sz="1600" b="1" dirty="0" smtClean="0">
                <a:latin typeface="+mj-lt"/>
              </a:rPr>
              <a:t>Государство как «стационарный бандит»</a:t>
            </a:r>
          </a:p>
          <a:p>
            <a:pPr algn="just">
              <a:buFont typeface="Arial" pitchFamily="34" charset="0"/>
              <a:buChar char="•"/>
            </a:pPr>
            <a:endParaRPr lang="ru-RU" sz="1600" dirty="0" smtClean="0">
              <a:latin typeface="+mj-lt"/>
            </a:endParaRPr>
          </a:p>
          <a:p>
            <a:pPr algn="just"/>
            <a:endParaRPr lang="ru-RU" sz="1600" dirty="0" smtClean="0">
              <a:latin typeface="+mj-lt"/>
            </a:endParaRPr>
          </a:p>
        </p:txBody>
      </p:sp>
      <p:pic>
        <p:nvPicPr>
          <p:cNvPr id="8" name="Picture 7" descr="olson.jpg"/>
          <p:cNvPicPr>
            <a:picLocks noChangeAspect="1"/>
          </p:cNvPicPr>
          <p:nvPr/>
        </p:nvPicPr>
        <p:blipFill>
          <a:blip r:embed="rId3" cstate="print"/>
          <a:stretch>
            <a:fillRect/>
          </a:stretch>
        </p:blipFill>
        <p:spPr>
          <a:xfrm>
            <a:off x="467544" y="1556792"/>
            <a:ext cx="1610357" cy="2173982"/>
          </a:xfrm>
          <a:prstGeom prst="rect">
            <a:avLst/>
          </a:prstGeom>
        </p:spPr>
      </p:pic>
      <p:pic>
        <p:nvPicPr>
          <p:cNvPr id="11" name="Picture 10" descr="macguire.jpg"/>
          <p:cNvPicPr>
            <a:picLocks noChangeAspect="1"/>
          </p:cNvPicPr>
          <p:nvPr/>
        </p:nvPicPr>
        <p:blipFill>
          <a:blip r:embed="rId4" cstate="print"/>
          <a:stretch>
            <a:fillRect/>
          </a:stretch>
        </p:blipFill>
        <p:spPr>
          <a:xfrm>
            <a:off x="467544" y="3861048"/>
            <a:ext cx="1685925" cy="2257425"/>
          </a:xfrm>
          <a:prstGeom prst="rect">
            <a:avLst/>
          </a:prstGeom>
        </p:spPr>
      </p:pic>
      <p:sp>
        <p:nvSpPr>
          <p:cNvPr id="12" name="Rectangle 11"/>
          <p:cNvSpPr/>
          <p:nvPr/>
        </p:nvSpPr>
        <p:spPr>
          <a:xfrm>
            <a:off x="2195736" y="1556792"/>
            <a:ext cx="6696744" cy="4278094"/>
          </a:xfrm>
          <a:prstGeom prst="rect">
            <a:avLst/>
          </a:prstGeom>
        </p:spPr>
        <p:txBody>
          <a:bodyPr wrap="square">
            <a:spAutoFit/>
          </a:bodyPr>
          <a:lstStyle/>
          <a:p>
            <a:pPr algn="just"/>
            <a:r>
              <a:rPr lang="ru-RU" sz="1600" dirty="0" smtClean="0">
                <a:latin typeface="+mj-lt"/>
              </a:rPr>
              <a:t>Сегодняшнее </a:t>
            </a:r>
            <a:r>
              <a:rPr lang="ru-RU" sz="1600" dirty="0" smtClean="0">
                <a:latin typeface="+mj-lt"/>
              </a:rPr>
              <a:t>государство убеждено, что оно выражает общественные интересы и даже в состоянии их реализовать. Однако это происходит не потому, что государство каким-то образом переродилось и прониклось этими самими общественными интересами.</a:t>
            </a:r>
          </a:p>
          <a:p>
            <a:pPr algn="just"/>
            <a:endParaRPr lang="ru-RU" sz="1600" dirty="0" smtClean="0">
              <a:latin typeface="+mj-lt"/>
            </a:endParaRPr>
          </a:p>
          <a:p>
            <a:pPr algn="just"/>
            <a:r>
              <a:rPr lang="ru-RU" sz="1600" dirty="0" smtClean="0">
                <a:latin typeface="+mj-lt"/>
              </a:rPr>
              <a:t>Современное государство действительно претерпело эволюцию, причем достаточно длительную, так что теперь кажется, что его цель ‒ заботиться о простых гражданах и предоставлять им социальные блага, причем во все возрастающих объемах</a:t>
            </a:r>
            <a:r>
              <a:rPr lang="ru-RU" sz="1600" dirty="0" smtClean="0">
                <a:latin typeface="+mj-lt"/>
              </a:rPr>
              <a:t>. Такое </a:t>
            </a:r>
            <a:r>
              <a:rPr lang="ru-RU" sz="1600" dirty="0" smtClean="0">
                <a:latin typeface="+mj-lt"/>
              </a:rPr>
              <a:t>государство можно было бы назвать вершиной эволюции (особенно национальное европейское государство), образцом </a:t>
            </a:r>
            <a:r>
              <a:rPr lang="ru-RU" sz="1600" dirty="0" err="1" smtClean="0">
                <a:latin typeface="+mj-lt"/>
              </a:rPr>
              <a:t>цивилизован-ности</a:t>
            </a:r>
            <a:r>
              <a:rPr lang="ru-RU" sz="1600" dirty="0" smtClean="0">
                <a:latin typeface="+mj-lt"/>
              </a:rPr>
              <a:t>, к которому надо стремиться. </a:t>
            </a:r>
          </a:p>
          <a:p>
            <a:pPr algn="just"/>
            <a:endParaRPr lang="ru-RU" sz="1600" dirty="0" smtClean="0">
              <a:latin typeface="+mj-lt"/>
            </a:endParaRPr>
          </a:p>
          <a:p>
            <a:pPr algn="just"/>
            <a:r>
              <a:rPr lang="ru-RU" sz="1600" dirty="0" smtClean="0">
                <a:latin typeface="+mj-lt"/>
              </a:rPr>
              <a:t>Концепция стационарного бандита объясняет это превращение последовательным </a:t>
            </a:r>
            <a:r>
              <a:rPr lang="ru-RU" sz="1600" dirty="0" err="1" smtClean="0">
                <a:latin typeface="+mj-lt"/>
              </a:rPr>
              <a:t>эволюционированием</a:t>
            </a:r>
            <a:r>
              <a:rPr lang="ru-RU" sz="1600" dirty="0" smtClean="0">
                <a:latin typeface="+mj-lt"/>
              </a:rPr>
              <a:t> и рациональным приспособлением  стационарного бандита.</a:t>
            </a:r>
            <a:endParaRPr lang="ru-RU" sz="1600" dirty="0">
              <a:latin typeface="+mj-l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152400"/>
            <a:ext cx="7355160" cy="990600"/>
          </a:xfrm>
        </p:spPr>
        <p:txBody>
          <a:bodyPr>
            <a:normAutofit/>
          </a:bodyPr>
          <a:lstStyle/>
          <a:p>
            <a:r>
              <a:rPr lang="ru-RU" dirty="0" smtClean="0"/>
              <a:t>Лекция </a:t>
            </a:r>
            <a:r>
              <a:rPr lang="ru-RU" dirty="0" smtClean="0"/>
              <a:t>№6: </a:t>
            </a:r>
            <a:r>
              <a:rPr lang="ru-RU" dirty="0" smtClean="0"/>
              <a:t>итоги</a:t>
            </a:r>
            <a:endParaRPr lang="ru-RU" dirty="0"/>
          </a:p>
        </p:txBody>
      </p:sp>
      <p:pic>
        <p:nvPicPr>
          <p:cNvPr id="4" name="Содержимое 3" descr="vertical-350x350.png"/>
          <p:cNvPicPr>
            <a:picLocks noGrp="1" noChangeAspect="1"/>
          </p:cNvPicPr>
          <p:nvPr>
            <p:ph sz="quarter" idx="1"/>
          </p:nvPr>
        </p:nvPicPr>
        <p:blipFill>
          <a:blip r:embed="rId2" cstate="print"/>
          <a:stretch>
            <a:fillRect/>
          </a:stretch>
        </p:blipFill>
        <p:spPr>
          <a:xfrm>
            <a:off x="467544" y="260648"/>
            <a:ext cx="864096" cy="864096"/>
          </a:xfrm>
        </p:spPr>
      </p:pic>
      <p:sp>
        <p:nvSpPr>
          <p:cNvPr id="5" name="Нижний колонтитул 4"/>
          <p:cNvSpPr>
            <a:spLocks noGrp="1"/>
          </p:cNvSpPr>
          <p:nvPr>
            <p:ph type="ftr" sz="quarter" idx="11"/>
          </p:nvPr>
        </p:nvSpPr>
        <p:spPr>
          <a:xfrm>
            <a:off x="5148064" y="6381328"/>
            <a:ext cx="3600400" cy="476672"/>
          </a:xfrm>
        </p:spPr>
        <p:txBody>
          <a:bodyPr/>
          <a:lstStyle/>
          <a:p>
            <a:r>
              <a:rPr lang="en-US" sz="1800" dirty="0" smtClean="0">
                <a:solidFill>
                  <a:srgbClr val="1D3885"/>
                </a:solidFill>
              </a:rPr>
              <a:t>neoconomica.org</a:t>
            </a:r>
            <a:endParaRPr lang="ru-RU" sz="1800" dirty="0">
              <a:solidFill>
                <a:srgbClr val="1D3885"/>
              </a:solidFill>
            </a:endParaRPr>
          </a:p>
        </p:txBody>
      </p:sp>
      <p:sp>
        <p:nvSpPr>
          <p:cNvPr id="6" name="Rectangle 5"/>
          <p:cNvSpPr/>
          <p:nvPr/>
        </p:nvSpPr>
        <p:spPr>
          <a:xfrm>
            <a:off x="683568" y="1196752"/>
            <a:ext cx="7848872" cy="3539430"/>
          </a:xfrm>
          <a:prstGeom prst="rect">
            <a:avLst/>
          </a:prstGeom>
        </p:spPr>
        <p:txBody>
          <a:bodyPr wrap="square">
            <a:spAutoFit/>
          </a:bodyPr>
          <a:lstStyle/>
          <a:p>
            <a:pPr algn="just">
              <a:buFont typeface="Arial" pitchFamily="34" charset="0"/>
              <a:buChar char="•"/>
            </a:pPr>
            <a:r>
              <a:rPr lang="ru-RU" sz="1600" i="1" dirty="0" smtClean="0">
                <a:latin typeface="+mj-lt"/>
              </a:rPr>
              <a:t> </a:t>
            </a:r>
            <a:r>
              <a:rPr lang="ru-RU" sz="1600" i="1" dirty="0" smtClean="0">
                <a:latin typeface="+mj-lt"/>
              </a:rPr>
              <a:t>Рассмотрен генезис понятия «государство» со стороны различных мыслителей.</a:t>
            </a:r>
          </a:p>
          <a:p>
            <a:pPr algn="just">
              <a:buFont typeface="Arial" pitchFamily="34" charset="0"/>
              <a:buChar char="•"/>
            </a:pPr>
            <a:r>
              <a:rPr lang="ru-RU" sz="1600" i="1" dirty="0" smtClean="0">
                <a:latin typeface="+mj-lt"/>
              </a:rPr>
              <a:t> </a:t>
            </a:r>
            <a:r>
              <a:rPr lang="ru-RU" sz="1600" i="1" dirty="0" smtClean="0">
                <a:latin typeface="+mj-lt"/>
              </a:rPr>
              <a:t>Особо рассмотрена теория «стационарного бандита» </a:t>
            </a:r>
            <a:r>
              <a:rPr lang="ru-RU" sz="1600" i="1" dirty="0" err="1" smtClean="0">
                <a:latin typeface="+mj-lt"/>
              </a:rPr>
              <a:t>М.Олсона</a:t>
            </a:r>
            <a:r>
              <a:rPr lang="ru-RU" sz="1600" i="1" dirty="0" smtClean="0">
                <a:latin typeface="+mj-lt"/>
              </a:rPr>
              <a:t> и </a:t>
            </a:r>
            <a:r>
              <a:rPr lang="ru-RU" sz="1600" i="1" dirty="0" err="1" smtClean="0">
                <a:latin typeface="+mj-lt"/>
              </a:rPr>
              <a:t>М.Макгуайра</a:t>
            </a:r>
            <a:endParaRPr lang="ru-RU" sz="1600" i="1" dirty="0" smtClean="0">
              <a:latin typeface="+mj-lt"/>
            </a:endParaRPr>
          </a:p>
          <a:p>
            <a:pPr algn="just">
              <a:buFont typeface="Arial" pitchFamily="34" charset="0"/>
              <a:buChar char="•"/>
            </a:pPr>
            <a:endParaRPr lang="ru-RU" sz="1600" i="1" dirty="0" smtClean="0">
              <a:latin typeface="+mj-lt"/>
            </a:endParaRPr>
          </a:p>
          <a:p>
            <a:pPr algn="just"/>
            <a:r>
              <a:rPr lang="ru-RU" sz="1600" i="1" dirty="0" smtClean="0">
                <a:latin typeface="+mj-lt"/>
              </a:rPr>
              <a:t>С точки зрения </a:t>
            </a:r>
            <a:r>
              <a:rPr lang="ru-RU" sz="1600" i="1" dirty="0" err="1" smtClean="0">
                <a:latin typeface="+mj-lt"/>
              </a:rPr>
              <a:t>неокономики</a:t>
            </a:r>
            <a:r>
              <a:rPr lang="ru-RU" sz="1600" i="1" dirty="0" smtClean="0">
                <a:latin typeface="+mj-lt"/>
              </a:rPr>
              <a:t>:</a:t>
            </a:r>
          </a:p>
          <a:p>
            <a:pPr algn="just">
              <a:buFont typeface="Arial" pitchFamily="34" charset="0"/>
              <a:buChar char="•"/>
            </a:pPr>
            <a:r>
              <a:rPr lang="ru-RU" sz="1600" i="1" dirty="0" smtClean="0">
                <a:latin typeface="+mj-lt"/>
              </a:rPr>
              <a:t> К</a:t>
            </a:r>
            <a:r>
              <a:rPr lang="ru-RU" sz="1600" i="1" dirty="0" smtClean="0">
                <a:latin typeface="+mj-lt"/>
              </a:rPr>
              <a:t>апиталистическое </a:t>
            </a:r>
            <a:r>
              <a:rPr lang="ru-RU" sz="1600" i="1" dirty="0" smtClean="0">
                <a:latin typeface="+mj-lt"/>
              </a:rPr>
              <a:t>государство сложилось и прошло путь до государства всеобщего благосостояния лишь в силу ряда закономерных случайностей, определяемых ростом реального сектора, финансового сектора, и их конфликтов с государством. </a:t>
            </a:r>
            <a:endParaRPr lang="ru-RU" sz="1600" i="1" dirty="0" smtClean="0">
              <a:latin typeface="+mj-lt"/>
            </a:endParaRPr>
          </a:p>
          <a:p>
            <a:pPr algn="just">
              <a:buFont typeface="Arial" pitchFamily="34" charset="0"/>
              <a:buChar char="•"/>
            </a:pPr>
            <a:r>
              <a:rPr lang="ru-RU" sz="1600" i="1" dirty="0" smtClean="0">
                <a:latin typeface="+mj-lt"/>
              </a:rPr>
              <a:t> </a:t>
            </a:r>
            <a:r>
              <a:rPr lang="ru-RU" sz="1600" i="1" dirty="0" smtClean="0">
                <a:latin typeface="+mj-lt"/>
              </a:rPr>
              <a:t>Государство </a:t>
            </a:r>
            <a:r>
              <a:rPr lang="ru-RU" sz="1600" i="1" dirty="0" smtClean="0">
                <a:latin typeface="+mj-lt"/>
              </a:rPr>
              <a:t>и государственные элиты были вынуждены меняться и приобретать знакомые нам черты, чтобы </a:t>
            </a:r>
            <a:r>
              <a:rPr lang="ru-RU" sz="1600" i="1" dirty="0" err="1" smtClean="0">
                <a:latin typeface="+mj-lt"/>
              </a:rPr>
              <a:t>самосохраниться</a:t>
            </a:r>
            <a:r>
              <a:rPr lang="ru-RU" sz="1600" i="1" dirty="0" smtClean="0">
                <a:latin typeface="+mj-lt"/>
              </a:rPr>
              <a:t>. </a:t>
            </a:r>
          </a:p>
          <a:p>
            <a:pPr algn="just">
              <a:buFont typeface="Arial" pitchFamily="34" charset="0"/>
              <a:buChar char="•"/>
            </a:pPr>
            <a:r>
              <a:rPr lang="ru-RU" sz="1600" i="1" dirty="0" smtClean="0">
                <a:latin typeface="+mj-lt"/>
              </a:rPr>
              <a:t> </a:t>
            </a:r>
            <a:r>
              <a:rPr lang="ru-RU" sz="1600" i="1" dirty="0" smtClean="0">
                <a:latin typeface="+mj-lt"/>
              </a:rPr>
              <a:t>Пройдя </a:t>
            </a:r>
            <a:r>
              <a:rPr lang="ru-RU" sz="1600" i="1" dirty="0" smtClean="0">
                <a:latin typeface="+mj-lt"/>
              </a:rPr>
              <a:t>через войны и революции, государство сохранило свою архаичную суть стационарного бандита. </a:t>
            </a:r>
            <a:endParaRPr lang="ru-RU" sz="1600" i="1" dirty="0" smtClean="0">
              <a:latin typeface="+mj-l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horizontal-notag.png"/>
          <p:cNvPicPr>
            <a:picLocks noChangeAspect="1"/>
          </p:cNvPicPr>
          <p:nvPr/>
        </p:nvPicPr>
        <p:blipFill>
          <a:blip r:embed="rId2" cstate="print"/>
          <a:stretch>
            <a:fillRect/>
          </a:stretch>
        </p:blipFill>
        <p:spPr>
          <a:xfrm>
            <a:off x="2483768" y="332656"/>
            <a:ext cx="4343971" cy="1254279"/>
          </a:xfrm>
          <a:prstGeom prst="rect">
            <a:avLst/>
          </a:prstGeom>
        </p:spPr>
      </p:pic>
      <p:sp>
        <p:nvSpPr>
          <p:cNvPr id="3" name="TextBox 2"/>
          <p:cNvSpPr txBox="1"/>
          <p:nvPr/>
        </p:nvSpPr>
        <p:spPr>
          <a:xfrm>
            <a:off x="1115616" y="1614765"/>
            <a:ext cx="6912768" cy="523220"/>
          </a:xfrm>
          <a:prstGeom prst="rect">
            <a:avLst/>
          </a:prstGeom>
          <a:noFill/>
        </p:spPr>
        <p:txBody>
          <a:bodyPr wrap="square" rtlCol="0">
            <a:spAutoFit/>
          </a:bodyPr>
          <a:lstStyle/>
          <a:p>
            <a:pPr algn="ctr"/>
            <a:r>
              <a:rPr lang="ru-RU" sz="2800" b="1" dirty="0" smtClean="0">
                <a:solidFill>
                  <a:schemeClr val="accent1">
                    <a:lumMod val="75000"/>
                  </a:schemeClr>
                </a:solidFill>
                <a:latin typeface="Arial" pitchFamily="34" charset="0"/>
                <a:cs typeface="Arial" pitchFamily="34" charset="0"/>
              </a:rPr>
              <a:t>Спасибо за внимание!</a:t>
            </a:r>
            <a:endParaRPr lang="ru-RU" sz="2400" dirty="0">
              <a:solidFill>
                <a:schemeClr val="accent1">
                  <a:lumMod val="75000"/>
                </a:schemeClr>
              </a:solidFill>
              <a:latin typeface="Arial" pitchFamily="34" charset="0"/>
              <a:cs typeface="Arial" pitchFamily="34" charset="0"/>
            </a:endParaRPr>
          </a:p>
        </p:txBody>
      </p:sp>
      <p:sp>
        <p:nvSpPr>
          <p:cNvPr id="5" name="Rectangle 4"/>
          <p:cNvSpPr/>
          <p:nvPr/>
        </p:nvSpPr>
        <p:spPr>
          <a:xfrm>
            <a:off x="395536" y="5013176"/>
            <a:ext cx="2108269" cy="369332"/>
          </a:xfrm>
          <a:prstGeom prst="rect">
            <a:avLst/>
          </a:prstGeom>
        </p:spPr>
        <p:txBody>
          <a:bodyPr wrap="none">
            <a:spAutoFit/>
          </a:bodyPr>
          <a:lstStyle/>
          <a:p>
            <a:pPr algn="ctr"/>
            <a:r>
              <a:rPr lang="en-US" b="1" dirty="0" smtClean="0">
                <a:solidFill>
                  <a:schemeClr val="accent1">
                    <a:lumMod val="75000"/>
                  </a:schemeClr>
                </a:solidFill>
                <a:latin typeface="Arial" pitchFamily="34" charset="0"/>
                <a:cs typeface="Arial" pitchFamily="34" charset="0"/>
              </a:rPr>
              <a:t>neoconomica.org</a:t>
            </a:r>
            <a:endParaRPr lang="ru-RU" b="1" dirty="0" smtClean="0">
              <a:solidFill>
                <a:schemeClr val="accent1">
                  <a:lumMod val="75000"/>
                </a:schemeClr>
              </a:solidFill>
              <a:latin typeface="Arial" pitchFamily="34" charset="0"/>
              <a:cs typeface="Arial" pitchFamily="34" charset="0"/>
            </a:endParaRPr>
          </a:p>
        </p:txBody>
      </p:sp>
      <p:pic>
        <p:nvPicPr>
          <p:cNvPr id="1033" name="Picture 9"/>
          <p:cNvPicPr>
            <a:picLocks noChangeAspect="1" noChangeArrowheads="1"/>
          </p:cNvPicPr>
          <p:nvPr/>
        </p:nvPicPr>
        <p:blipFill>
          <a:blip r:embed="rId3" cstate="print"/>
          <a:srcRect/>
          <a:stretch>
            <a:fillRect/>
          </a:stretch>
        </p:blipFill>
        <p:spPr bwMode="auto">
          <a:xfrm>
            <a:off x="539552" y="3016800"/>
            <a:ext cx="1942768" cy="1969200"/>
          </a:xfrm>
          <a:prstGeom prst="rect">
            <a:avLst/>
          </a:prstGeom>
          <a:noFill/>
          <a:ln w="9525">
            <a:noFill/>
            <a:miter lim="800000"/>
            <a:headEnd/>
            <a:tailEnd/>
          </a:ln>
        </p:spPr>
      </p:pic>
      <p:pic>
        <p:nvPicPr>
          <p:cNvPr id="1034" name="Picture 10"/>
          <p:cNvPicPr>
            <a:picLocks noChangeAspect="1" noChangeArrowheads="1"/>
          </p:cNvPicPr>
          <p:nvPr/>
        </p:nvPicPr>
        <p:blipFill>
          <a:blip r:embed="rId4" cstate="print"/>
          <a:srcRect/>
          <a:stretch>
            <a:fillRect/>
          </a:stretch>
        </p:blipFill>
        <p:spPr bwMode="auto">
          <a:xfrm>
            <a:off x="6686748" y="3016800"/>
            <a:ext cx="1917700" cy="1968500"/>
          </a:xfrm>
          <a:prstGeom prst="rect">
            <a:avLst/>
          </a:prstGeom>
          <a:noFill/>
          <a:ln w="9525">
            <a:noFill/>
            <a:miter lim="800000"/>
            <a:headEnd/>
            <a:tailEnd/>
          </a:ln>
        </p:spPr>
      </p:pic>
      <p:sp>
        <p:nvSpPr>
          <p:cNvPr id="15" name="Rectangle 14"/>
          <p:cNvSpPr/>
          <p:nvPr/>
        </p:nvSpPr>
        <p:spPr>
          <a:xfrm>
            <a:off x="6588224" y="5013176"/>
            <a:ext cx="2210862" cy="369332"/>
          </a:xfrm>
          <a:prstGeom prst="rect">
            <a:avLst/>
          </a:prstGeom>
        </p:spPr>
        <p:txBody>
          <a:bodyPr wrap="none">
            <a:spAutoFit/>
          </a:bodyPr>
          <a:lstStyle/>
          <a:p>
            <a:pPr algn="ctr"/>
            <a:r>
              <a:rPr lang="en-US" b="1" dirty="0" err="1" smtClean="0">
                <a:solidFill>
                  <a:schemeClr val="accent1">
                    <a:lumMod val="75000"/>
                  </a:schemeClr>
                </a:solidFill>
                <a:latin typeface="Arial" pitchFamily="34" charset="0"/>
                <a:cs typeface="Arial" pitchFamily="34" charset="0"/>
              </a:rPr>
              <a:t>t.me</a:t>
            </a:r>
            <a:r>
              <a:rPr lang="en-US" b="1" dirty="0" smtClean="0">
                <a:solidFill>
                  <a:schemeClr val="accent1">
                    <a:lumMod val="75000"/>
                  </a:schemeClr>
                </a:solidFill>
                <a:latin typeface="Arial" pitchFamily="34" charset="0"/>
                <a:cs typeface="Arial" pitchFamily="34" charset="0"/>
              </a:rPr>
              <a:t>/</a:t>
            </a:r>
            <a:r>
              <a:rPr lang="en-US" b="1" dirty="0" err="1" smtClean="0">
                <a:solidFill>
                  <a:schemeClr val="accent1">
                    <a:lumMod val="75000"/>
                  </a:schemeClr>
                </a:solidFill>
                <a:latin typeface="Arial" pitchFamily="34" charset="0"/>
                <a:cs typeface="Arial" pitchFamily="34" charset="0"/>
              </a:rPr>
              <a:t>neoconomica</a:t>
            </a:r>
            <a:endParaRPr lang="ru-RU" b="1" dirty="0" smtClean="0">
              <a:solidFill>
                <a:schemeClr val="accent1">
                  <a:lumMod val="75000"/>
                </a:schemeClr>
              </a:solidFill>
              <a:latin typeface="Arial" pitchFamily="34" charset="0"/>
              <a:cs typeface="Arial" pitchFamily="34" charset="0"/>
            </a:endParaRPr>
          </a:p>
        </p:txBody>
      </p:sp>
      <p:pic>
        <p:nvPicPr>
          <p:cNvPr id="1026" name="Picture 2" descr="D:\Downloads\qr_youtube.JPG"/>
          <p:cNvPicPr>
            <a:picLocks noChangeAspect="1" noChangeArrowheads="1"/>
          </p:cNvPicPr>
          <p:nvPr/>
        </p:nvPicPr>
        <p:blipFill>
          <a:blip r:embed="rId5" cstate="print"/>
          <a:srcRect/>
          <a:stretch>
            <a:fillRect/>
          </a:stretch>
        </p:blipFill>
        <p:spPr bwMode="auto">
          <a:xfrm>
            <a:off x="3563888" y="3016800"/>
            <a:ext cx="1956737" cy="1969200"/>
          </a:xfrm>
          <a:prstGeom prst="rect">
            <a:avLst/>
          </a:prstGeom>
          <a:noFill/>
        </p:spPr>
      </p:pic>
      <p:sp>
        <p:nvSpPr>
          <p:cNvPr id="9" name="Rectangle 8"/>
          <p:cNvSpPr/>
          <p:nvPr/>
        </p:nvSpPr>
        <p:spPr>
          <a:xfrm>
            <a:off x="2699792" y="5013176"/>
            <a:ext cx="3766800" cy="369332"/>
          </a:xfrm>
          <a:prstGeom prst="rect">
            <a:avLst/>
          </a:prstGeom>
        </p:spPr>
        <p:txBody>
          <a:bodyPr wrap="none">
            <a:spAutoFit/>
          </a:bodyPr>
          <a:lstStyle/>
          <a:p>
            <a:pPr algn="ctr"/>
            <a:r>
              <a:rPr lang="en-US" b="1" dirty="0" smtClean="0">
                <a:solidFill>
                  <a:schemeClr val="accent1">
                    <a:lumMod val="75000"/>
                  </a:schemeClr>
                </a:solidFill>
                <a:latin typeface="Arial" pitchFamily="34" charset="0"/>
                <a:cs typeface="Arial" pitchFamily="34" charset="0"/>
              </a:rPr>
              <a:t>www.youtube.com/neoconomica</a:t>
            </a:r>
            <a:endParaRPr lang="ru-RU" b="1" dirty="0" smtClean="0">
              <a:solidFill>
                <a:schemeClr val="accent1">
                  <a:lumMod val="75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152400"/>
            <a:ext cx="7355160" cy="990600"/>
          </a:xfrm>
        </p:spPr>
        <p:txBody>
          <a:bodyPr>
            <a:normAutofit/>
          </a:bodyPr>
          <a:lstStyle/>
          <a:p>
            <a:r>
              <a:rPr lang="ru-RU" dirty="0" smtClean="0"/>
              <a:t>Курс «Введение в </a:t>
            </a:r>
            <a:r>
              <a:rPr lang="ru-RU" dirty="0" err="1" smtClean="0"/>
              <a:t>неокономику</a:t>
            </a:r>
            <a:r>
              <a:rPr lang="ru-RU" dirty="0" smtClean="0"/>
              <a:t>»</a:t>
            </a:r>
            <a:endParaRPr lang="ru-RU" dirty="0"/>
          </a:p>
        </p:txBody>
      </p:sp>
      <p:pic>
        <p:nvPicPr>
          <p:cNvPr id="4" name="Содержимое 3" descr="vertical-350x350.png"/>
          <p:cNvPicPr>
            <a:picLocks noGrp="1" noChangeAspect="1"/>
          </p:cNvPicPr>
          <p:nvPr>
            <p:ph sz="quarter" idx="1"/>
          </p:nvPr>
        </p:nvPicPr>
        <p:blipFill>
          <a:blip r:embed="rId2" cstate="print"/>
          <a:stretch>
            <a:fillRect/>
          </a:stretch>
        </p:blipFill>
        <p:spPr>
          <a:xfrm>
            <a:off x="467544" y="260648"/>
            <a:ext cx="864096" cy="864096"/>
          </a:xfrm>
        </p:spPr>
      </p:pic>
      <p:sp>
        <p:nvSpPr>
          <p:cNvPr id="5" name="Нижний колонтитул 4"/>
          <p:cNvSpPr>
            <a:spLocks noGrp="1"/>
          </p:cNvSpPr>
          <p:nvPr>
            <p:ph type="ftr" sz="quarter" idx="11"/>
          </p:nvPr>
        </p:nvSpPr>
        <p:spPr>
          <a:xfrm>
            <a:off x="5148064" y="6381328"/>
            <a:ext cx="3600400" cy="476672"/>
          </a:xfrm>
        </p:spPr>
        <p:txBody>
          <a:bodyPr/>
          <a:lstStyle/>
          <a:p>
            <a:r>
              <a:rPr lang="en-US" sz="1800" dirty="0" smtClean="0">
                <a:solidFill>
                  <a:srgbClr val="1D3885"/>
                </a:solidFill>
              </a:rPr>
              <a:t>neoconomica.org</a:t>
            </a:r>
            <a:endParaRPr lang="ru-RU" sz="1800" dirty="0">
              <a:solidFill>
                <a:srgbClr val="1D3885"/>
              </a:solidFill>
            </a:endParaRPr>
          </a:p>
        </p:txBody>
      </p:sp>
      <p:sp>
        <p:nvSpPr>
          <p:cNvPr id="6" name="Rectangle 5"/>
          <p:cNvSpPr/>
          <p:nvPr/>
        </p:nvSpPr>
        <p:spPr>
          <a:xfrm>
            <a:off x="683568" y="1218238"/>
            <a:ext cx="7992888" cy="1569660"/>
          </a:xfrm>
          <a:prstGeom prst="rect">
            <a:avLst/>
          </a:prstGeom>
        </p:spPr>
        <p:txBody>
          <a:bodyPr wrap="square">
            <a:spAutoFit/>
          </a:bodyPr>
          <a:lstStyle/>
          <a:p>
            <a:pPr marL="342900" indent="-342900" algn="just">
              <a:buFont typeface="+mj-lt"/>
              <a:buAutoNum type="arabicPeriod"/>
            </a:pPr>
            <a:r>
              <a:rPr lang="ru-RU" sz="1600" dirty="0" smtClean="0">
                <a:latin typeface="+mj-lt"/>
              </a:rPr>
              <a:t>Генезис и аксиоматика </a:t>
            </a:r>
            <a:r>
              <a:rPr lang="ru-RU" sz="1600" dirty="0" err="1" smtClean="0">
                <a:latin typeface="+mj-lt"/>
              </a:rPr>
              <a:t>неокономики</a:t>
            </a:r>
            <a:endParaRPr lang="ru-RU" sz="1600" dirty="0" smtClean="0">
              <a:latin typeface="+mj-lt"/>
            </a:endParaRPr>
          </a:p>
          <a:p>
            <a:pPr marL="342900" indent="-342900" algn="just">
              <a:buFont typeface="+mj-lt"/>
              <a:buAutoNum type="arabicPeriod"/>
            </a:pPr>
            <a:r>
              <a:rPr lang="ru-RU" sz="1600" dirty="0" err="1" smtClean="0">
                <a:latin typeface="+mj-lt"/>
              </a:rPr>
              <a:t>Неокономика</a:t>
            </a:r>
            <a:r>
              <a:rPr lang="ru-RU" sz="1600" dirty="0" smtClean="0">
                <a:latin typeface="+mj-lt"/>
              </a:rPr>
              <a:t> и все-все-все</a:t>
            </a:r>
          </a:p>
          <a:p>
            <a:pPr marL="342900" indent="-342900" algn="just">
              <a:buFont typeface="+mj-lt"/>
              <a:buAutoNum type="arabicPeriod"/>
            </a:pPr>
            <a:r>
              <a:rPr lang="ru-RU" sz="1600" dirty="0" smtClean="0">
                <a:latin typeface="+mj-lt"/>
              </a:rPr>
              <a:t>Деньги, разделение труда и воспроизводственный контур</a:t>
            </a:r>
          </a:p>
          <a:p>
            <a:pPr marL="342900" indent="-342900" algn="just">
              <a:buFont typeface="+mj-lt"/>
              <a:buAutoNum type="arabicPeriod"/>
            </a:pPr>
            <a:r>
              <a:rPr lang="ru-RU" sz="1600" dirty="0" smtClean="0">
                <a:latin typeface="+mj-lt"/>
              </a:rPr>
              <a:t>Воспроизводственный контур, взаимодействие контуров</a:t>
            </a:r>
          </a:p>
          <a:p>
            <a:pPr marL="342900" indent="-342900" algn="just">
              <a:buFont typeface="+mj-lt"/>
              <a:buAutoNum type="arabicPeriod"/>
            </a:pPr>
            <a:r>
              <a:rPr lang="ru-RU" sz="1600" dirty="0" smtClean="0">
                <a:latin typeface="+mj-lt"/>
              </a:rPr>
              <a:t>Формирование финансового </a:t>
            </a:r>
            <a:r>
              <a:rPr lang="ru-RU" sz="1600" dirty="0" smtClean="0">
                <a:latin typeface="+mj-lt"/>
              </a:rPr>
              <a:t>сектора</a:t>
            </a:r>
          </a:p>
          <a:p>
            <a:pPr marL="342900" indent="-342900" algn="just">
              <a:buFont typeface="+mj-lt"/>
              <a:buAutoNum type="arabicPeriod"/>
            </a:pPr>
            <a:r>
              <a:rPr lang="ru-RU" sz="1600" b="1" dirty="0" smtClean="0">
                <a:latin typeface="+mj-lt"/>
              </a:rPr>
              <a:t>Государство. Часть 1. </a:t>
            </a:r>
            <a:endParaRPr lang="ru-RU" sz="1600" b="1" dirty="0" smtClean="0">
              <a:latin typeface="+mj-l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152400"/>
            <a:ext cx="7488832" cy="990600"/>
          </a:xfrm>
        </p:spPr>
        <p:txBody>
          <a:bodyPr>
            <a:normAutofit/>
          </a:bodyPr>
          <a:lstStyle/>
          <a:p>
            <a:r>
              <a:rPr lang="ru-RU" dirty="0" smtClean="0"/>
              <a:t>О государстве: исходные тезисы - 1</a:t>
            </a:r>
            <a:endParaRPr lang="ru-RU" dirty="0"/>
          </a:p>
        </p:txBody>
      </p:sp>
      <p:pic>
        <p:nvPicPr>
          <p:cNvPr id="4" name="Содержимое 3" descr="vertical-350x350.png"/>
          <p:cNvPicPr>
            <a:picLocks noGrp="1" noChangeAspect="1"/>
          </p:cNvPicPr>
          <p:nvPr>
            <p:ph sz="quarter" idx="1"/>
          </p:nvPr>
        </p:nvPicPr>
        <p:blipFill>
          <a:blip r:embed="rId2" cstate="print"/>
          <a:stretch>
            <a:fillRect/>
          </a:stretch>
        </p:blipFill>
        <p:spPr>
          <a:xfrm>
            <a:off x="467544" y="260648"/>
            <a:ext cx="864096" cy="864096"/>
          </a:xfrm>
        </p:spPr>
      </p:pic>
      <p:sp>
        <p:nvSpPr>
          <p:cNvPr id="5" name="Нижний колонтитул 4"/>
          <p:cNvSpPr>
            <a:spLocks noGrp="1"/>
          </p:cNvSpPr>
          <p:nvPr>
            <p:ph type="ftr" sz="quarter" idx="11"/>
          </p:nvPr>
        </p:nvSpPr>
        <p:spPr>
          <a:xfrm>
            <a:off x="5148064" y="6381328"/>
            <a:ext cx="3600400" cy="476672"/>
          </a:xfrm>
        </p:spPr>
        <p:txBody>
          <a:bodyPr/>
          <a:lstStyle/>
          <a:p>
            <a:r>
              <a:rPr lang="en-US" sz="1800" dirty="0" smtClean="0">
                <a:solidFill>
                  <a:srgbClr val="1D3885"/>
                </a:solidFill>
              </a:rPr>
              <a:t>neoconomica.org</a:t>
            </a:r>
            <a:endParaRPr lang="ru-RU" sz="1800" dirty="0">
              <a:solidFill>
                <a:srgbClr val="1D3885"/>
              </a:solidFill>
            </a:endParaRPr>
          </a:p>
        </p:txBody>
      </p:sp>
      <p:sp>
        <p:nvSpPr>
          <p:cNvPr id="6" name="Rectangle 5"/>
          <p:cNvSpPr/>
          <p:nvPr/>
        </p:nvSpPr>
        <p:spPr>
          <a:xfrm>
            <a:off x="467544" y="1196752"/>
            <a:ext cx="8064896" cy="2554545"/>
          </a:xfrm>
          <a:prstGeom prst="rect">
            <a:avLst/>
          </a:prstGeom>
        </p:spPr>
        <p:txBody>
          <a:bodyPr wrap="square">
            <a:spAutoFit/>
          </a:bodyPr>
          <a:lstStyle/>
          <a:p>
            <a:pPr algn="just">
              <a:buFont typeface="Arial" pitchFamily="34" charset="0"/>
              <a:buChar char="•"/>
            </a:pPr>
            <a:r>
              <a:rPr lang="ru-RU" sz="1600" dirty="0" smtClean="0">
                <a:latin typeface="+mj-lt"/>
              </a:rPr>
              <a:t> Племена / этносы, не сформировавшие «своего» государства, обычно плохо кончают.</a:t>
            </a:r>
          </a:p>
          <a:p>
            <a:pPr algn="just">
              <a:buFont typeface="Arial" pitchFamily="34" charset="0"/>
              <a:buChar char="•"/>
            </a:pPr>
            <a:r>
              <a:rPr lang="ru-RU" sz="1600" dirty="0" smtClean="0">
                <a:latin typeface="+mj-lt"/>
              </a:rPr>
              <a:t> О «государстве» в России говорить весьма сложно. Но придется. </a:t>
            </a:r>
            <a:r>
              <a:rPr lang="ru-RU" sz="1600" dirty="0" smtClean="0">
                <a:latin typeface="+mj-lt"/>
              </a:rPr>
              <a:t> Мы привыкли к </a:t>
            </a:r>
            <a:r>
              <a:rPr lang="ru-RU" sz="1600" dirty="0" err="1" smtClean="0">
                <a:latin typeface="+mj-lt"/>
              </a:rPr>
              <a:t>сакральности</a:t>
            </a:r>
            <a:r>
              <a:rPr lang="ru-RU" sz="1600" dirty="0" smtClean="0">
                <a:latin typeface="+mj-lt"/>
              </a:rPr>
              <a:t> самого понятия «государство». Но ничего сакрального в этом нет.</a:t>
            </a:r>
          </a:p>
          <a:p>
            <a:pPr algn="just">
              <a:buFont typeface="Arial" pitchFamily="34" charset="0"/>
              <a:buChar char="•"/>
            </a:pPr>
            <a:r>
              <a:rPr lang="ru-RU" sz="1600" dirty="0" smtClean="0">
                <a:latin typeface="+mj-lt"/>
              </a:rPr>
              <a:t> </a:t>
            </a:r>
            <a:r>
              <a:rPr lang="ru-RU" sz="1600" dirty="0" smtClean="0">
                <a:latin typeface="+mj-lt"/>
              </a:rPr>
              <a:t>Мы разделяем понятия «государство» и «страна».</a:t>
            </a:r>
          </a:p>
          <a:p>
            <a:pPr algn="just">
              <a:buFont typeface="Arial" pitchFamily="34" charset="0"/>
              <a:buChar char="•"/>
            </a:pPr>
            <a:r>
              <a:rPr lang="ru-RU" sz="1600" dirty="0" smtClean="0">
                <a:latin typeface="+mj-lt"/>
              </a:rPr>
              <a:t> </a:t>
            </a:r>
            <a:r>
              <a:rPr lang="ru-RU" sz="1600" dirty="0" smtClean="0">
                <a:latin typeface="+mj-lt"/>
              </a:rPr>
              <a:t>Заказчиком размышлений о государстве выступает обычно само государство.</a:t>
            </a:r>
          </a:p>
          <a:p>
            <a:pPr algn="just">
              <a:buFont typeface="Arial" pitchFamily="34" charset="0"/>
              <a:buChar char="•"/>
            </a:pPr>
            <a:r>
              <a:rPr lang="ru-RU" sz="1600" dirty="0" smtClean="0">
                <a:latin typeface="+mj-lt"/>
              </a:rPr>
              <a:t> </a:t>
            </a:r>
            <a:r>
              <a:rPr lang="ru-RU" sz="1600" dirty="0" smtClean="0">
                <a:latin typeface="+mj-lt"/>
              </a:rPr>
              <a:t>Государство – «воображаемое сообщество».</a:t>
            </a:r>
          </a:p>
          <a:p>
            <a:pPr algn="just">
              <a:buFont typeface="Arial" pitchFamily="34" charset="0"/>
              <a:buChar char="•"/>
            </a:pPr>
            <a:r>
              <a:rPr lang="ru-RU" sz="1600" dirty="0" smtClean="0">
                <a:latin typeface="+mj-lt"/>
              </a:rPr>
              <a:t> </a:t>
            </a:r>
            <a:r>
              <a:rPr lang="ru-RU" sz="1600" dirty="0" smtClean="0">
                <a:latin typeface="+mj-lt"/>
              </a:rPr>
              <a:t>В отношении государства как явления есть четыре ярких позиции: обожают, ненавидят, пользуются, терпят. Гипотеза: позиция зависит от мужского / женского </a:t>
            </a:r>
            <a:r>
              <a:rPr lang="ru-RU" sz="1600" dirty="0" err="1" smtClean="0">
                <a:latin typeface="+mj-lt"/>
              </a:rPr>
              <a:t>психотипа</a:t>
            </a:r>
            <a:r>
              <a:rPr lang="ru-RU" sz="1600" dirty="0" smtClean="0">
                <a:latin typeface="+mj-lt"/>
              </a:rPr>
              <a:t> поведения.</a:t>
            </a:r>
          </a:p>
        </p:txBody>
      </p:sp>
      <p:sp>
        <p:nvSpPr>
          <p:cNvPr id="7" name="Rectangle 6"/>
          <p:cNvSpPr/>
          <p:nvPr/>
        </p:nvSpPr>
        <p:spPr>
          <a:xfrm>
            <a:off x="467544" y="5139769"/>
            <a:ext cx="8424936" cy="1169551"/>
          </a:xfrm>
          <a:prstGeom prst="rect">
            <a:avLst/>
          </a:prstGeom>
        </p:spPr>
        <p:txBody>
          <a:bodyPr wrap="square">
            <a:spAutoFit/>
          </a:bodyPr>
          <a:lstStyle/>
          <a:p>
            <a:r>
              <a:rPr lang="ru-RU" sz="1400" i="1" dirty="0" smtClean="0"/>
              <a:t>Воображаемые сообщества — концепция в рамках теории нации, разработанная Бенедиктом </a:t>
            </a:r>
            <a:r>
              <a:rPr lang="ru-RU" sz="1400" i="1" dirty="0" err="1" smtClean="0"/>
              <a:t>Андерсоном</a:t>
            </a:r>
            <a:r>
              <a:rPr lang="ru-RU" sz="1400" i="1" dirty="0" smtClean="0"/>
              <a:t> в одноимённой книге, в которой тот рассматривает нацию как социально сконструированное сообщество, воображённое людьми, воспринимающими себя как его часть. Воображаемое сообщество отличается от реального сообщества, потому что оно не может быть основанным на повседневном общении </a:t>
            </a:r>
            <a:r>
              <a:rPr lang="ru-RU" sz="1400" i="1" dirty="0" err="1" smtClean="0"/>
              <a:t>лицом-к-лицу</a:t>
            </a:r>
            <a:r>
              <a:rPr lang="ru-RU" sz="1400" i="1" dirty="0" smtClean="0"/>
              <a:t> его участников.</a:t>
            </a:r>
            <a:endParaRPr lang="ru-RU" sz="1400" i="1" dirty="0"/>
          </a:p>
        </p:txBody>
      </p:sp>
      <p:sp>
        <p:nvSpPr>
          <p:cNvPr id="8" name="Rectangle 7"/>
          <p:cNvSpPr/>
          <p:nvPr/>
        </p:nvSpPr>
        <p:spPr>
          <a:xfrm>
            <a:off x="539552" y="4170566"/>
            <a:ext cx="6696744" cy="338554"/>
          </a:xfrm>
          <a:prstGeom prst="rect">
            <a:avLst/>
          </a:prstGeom>
        </p:spPr>
        <p:txBody>
          <a:bodyPr wrap="square">
            <a:spAutoFit/>
          </a:bodyPr>
          <a:lstStyle/>
          <a:p>
            <a:r>
              <a:rPr lang="ru-RU" sz="1600" i="1" dirty="0" smtClean="0">
                <a:latin typeface="+mj-lt"/>
              </a:rPr>
              <a:t>…Бог  </a:t>
            </a:r>
            <a:r>
              <a:rPr lang="ru-RU" sz="1600" i="1" dirty="0" smtClean="0">
                <a:latin typeface="+mj-lt"/>
              </a:rPr>
              <a:t>воскресающий  и  умирающий,  по  </a:t>
            </a:r>
            <a:r>
              <a:rPr lang="ru-RU" sz="1600" i="1" dirty="0" smtClean="0">
                <a:latin typeface="+mj-lt"/>
              </a:rPr>
              <a:t>имени государство…</a:t>
            </a:r>
            <a:endParaRPr lang="ru-RU" sz="1600" i="1" dirty="0">
              <a:latin typeface="+mj-l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152400"/>
            <a:ext cx="7488832" cy="990600"/>
          </a:xfrm>
        </p:spPr>
        <p:txBody>
          <a:bodyPr>
            <a:normAutofit/>
          </a:bodyPr>
          <a:lstStyle/>
          <a:p>
            <a:r>
              <a:rPr lang="ru-RU" dirty="0" smtClean="0"/>
              <a:t>О государстве: исходные тезисы - 2</a:t>
            </a:r>
            <a:endParaRPr lang="ru-RU" dirty="0"/>
          </a:p>
        </p:txBody>
      </p:sp>
      <p:pic>
        <p:nvPicPr>
          <p:cNvPr id="4" name="Содержимое 3" descr="vertical-350x350.png"/>
          <p:cNvPicPr>
            <a:picLocks noGrp="1" noChangeAspect="1"/>
          </p:cNvPicPr>
          <p:nvPr>
            <p:ph sz="quarter" idx="1"/>
          </p:nvPr>
        </p:nvPicPr>
        <p:blipFill>
          <a:blip r:embed="rId2" cstate="print"/>
          <a:stretch>
            <a:fillRect/>
          </a:stretch>
        </p:blipFill>
        <p:spPr>
          <a:xfrm>
            <a:off x="467544" y="260648"/>
            <a:ext cx="864096" cy="864096"/>
          </a:xfrm>
        </p:spPr>
      </p:pic>
      <p:sp>
        <p:nvSpPr>
          <p:cNvPr id="5" name="Нижний колонтитул 4"/>
          <p:cNvSpPr>
            <a:spLocks noGrp="1"/>
          </p:cNvSpPr>
          <p:nvPr>
            <p:ph type="ftr" sz="quarter" idx="11"/>
          </p:nvPr>
        </p:nvSpPr>
        <p:spPr>
          <a:xfrm>
            <a:off x="5148064" y="6381328"/>
            <a:ext cx="3600400" cy="476672"/>
          </a:xfrm>
        </p:spPr>
        <p:txBody>
          <a:bodyPr/>
          <a:lstStyle/>
          <a:p>
            <a:r>
              <a:rPr lang="en-US" sz="1800" dirty="0" smtClean="0">
                <a:solidFill>
                  <a:srgbClr val="1D3885"/>
                </a:solidFill>
              </a:rPr>
              <a:t>neoconomica.org</a:t>
            </a:r>
            <a:endParaRPr lang="ru-RU" sz="1800" dirty="0">
              <a:solidFill>
                <a:srgbClr val="1D3885"/>
              </a:solidFill>
            </a:endParaRPr>
          </a:p>
        </p:txBody>
      </p:sp>
      <p:sp>
        <p:nvSpPr>
          <p:cNvPr id="6" name="Rectangle 5"/>
          <p:cNvSpPr/>
          <p:nvPr/>
        </p:nvSpPr>
        <p:spPr>
          <a:xfrm>
            <a:off x="467544" y="1196752"/>
            <a:ext cx="8064896" cy="3785652"/>
          </a:xfrm>
          <a:prstGeom prst="rect">
            <a:avLst/>
          </a:prstGeom>
        </p:spPr>
        <p:txBody>
          <a:bodyPr wrap="square">
            <a:spAutoFit/>
          </a:bodyPr>
          <a:lstStyle/>
          <a:p>
            <a:pPr algn="just">
              <a:buFont typeface="Arial" pitchFamily="34" charset="0"/>
              <a:buChar char="•"/>
            </a:pPr>
            <a:r>
              <a:rPr lang="ru-RU" sz="1600" dirty="0" smtClean="0">
                <a:latin typeface="+mj-lt"/>
              </a:rPr>
              <a:t> Пока </a:t>
            </a:r>
            <a:r>
              <a:rPr lang="ru-RU" sz="1600" dirty="0" smtClean="0">
                <a:latin typeface="+mj-lt"/>
              </a:rPr>
              <a:t>же науке вместо изучения сущности государства, остается только максимально обезличенно выделять (или наделять) его признаки и свойства. Обычно не вызывает дискуссий только один критерий: монопольное право государства на насилие и принуждение.</a:t>
            </a:r>
          </a:p>
          <a:p>
            <a:pPr algn="just">
              <a:buFont typeface="Arial" pitchFamily="34" charset="0"/>
              <a:buChar char="•"/>
            </a:pPr>
            <a:r>
              <a:rPr lang="ru-RU" sz="1600" dirty="0" smtClean="0">
                <a:latin typeface="+mj-lt"/>
              </a:rPr>
              <a:t> </a:t>
            </a:r>
            <a:r>
              <a:rPr lang="ru-RU" sz="1600" dirty="0" smtClean="0">
                <a:latin typeface="+mj-lt"/>
              </a:rPr>
              <a:t>Проблема государства лежит в весьма практической плоскости. Например, неправильное (то есть, скорее, недостаточное) представление о государстве мешает понять, каким образом связаны государство и экономика, и чего вообще ждать от государства в этой сфере. </a:t>
            </a:r>
            <a:endParaRPr lang="ru-RU" sz="1600" dirty="0" smtClean="0">
              <a:latin typeface="+mj-lt"/>
            </a:endParaRPr>
          </a:p>
          <a:p>
            <a:pPr algn="just">
              <a:buFont typeface="Arial" pitchFamily="34" charset="0"/>
              <a:buChar char="•"/>
            </a:pPr>
            <a:r>
              <a:rPr lang="ru-RU" sz="1600" dirty="0" smtClean="0">
                <a:latin typeface="+mj-lt"/>
              </a:rPr>
              <a:t> </a:t>
            </a:r>
            <a:r>
              <a:rPr lang="ru-RU" sz="1600" dirty="0" smtClean="0">
                <a:latin typeface="+mj-lt"/>
              </a:rPr>
              <a:t>Экономисты </a:t>
            </a:r>
            <a:r>
              <a:rPr lang="ru-RU" sz="1600" dirty="0" smtClean="0">
                <a:latin typeface="+mj-lt"/>
              </a:rPr>
              <a:t>и экономические институты регулярно представляют различные планы и программы, но обычно остается неясным, кто и почему должен эти планы выполнять</a:t>
            </a:r>
            <a:r>
              <a:rPr lang="ru-RU" sz="1600" dirty="0" smtClean="0">
                <a:latin typeface="+mj-lt"/>
              </a:rPr>
              <a:t>.</a:t>
            </a:r>
          </a:p>
          <a:p>
            <a:pPr algn="just">
              <a:buFont typeface="Arial" pitchFamily="34" charset="0"/>
              <a:buChar char="•"/>
            </a:pPr>
            <a:r>
              <a:rPr lang="ru-RU" sz="1600" dirty="0" smtClean="0">
                <a:latin typeface="+mj-lt"/>
              </a:rPr>
              <a:t> </a:t>
            </a:r>
            <a:r>
              <a:rPr lang="ru-RU" sz="1600" dirty="0" smtClean="0">
                <a:latin typeface="+mj-lt"/>
              </a:rPr>
              <a:t>В действительности, </a:t>
            </a:r>
            <a:r>
              <a:rPr lang="ru-RU" sz="1600" b="1" dirty="0" smtClean="0">
                <a:latin typeface="+mj-lt"/>
              </a:rPr>
              <a:t>государство, экономика и финансовый сектор </a:t>
            </a:r>
            <a:r>
              <a:rPr lang="ru-RU" sz="1600" dirty="0" smtClean="0">
                <a:latin typeface="+mj-lt"/>
              </a:rPr>
              <a:t>исторически очень тесно переплетаются. Эти сферы необходимо изучать совместно, поскольку разобраться в каждой из них невозможно в отрыве от остальных – они представляют одно и то же знание.</a:t>
            </a:r>
            <a:endParaRPr lang="ru-RU" sz="1600" dirty="0" smtClean="0">
              <a:latin typeface="+mj-l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152400"/>
            <a:ext cx="7488832" cy="990600"/>
          </a:xfrm>
        </p:spPr>
        <p:txBody>
          <a:bodyPr>
            <a:normAutofit/>
          </a:bodyPr>
          <a:lstStyle/>
          <a:p>
            <a:r>
              <a:rPr lang="ru-RU" dirty="0" smtClean="0"/>
              <a:t>Понятие о государстве: Платон</a:t>
            </a:r>
            <a:endParaRPr lang="ru-RU" dirty="0"/>
          </a:p>
        </p:txBody>
      </p:sp>
      <p:pic>
        <p:nvPicPr>
          <p:cNvPr id="4" name="Содержимое 3" descr="vertical-350x350.png"/>
          <p:cNvPicPr>
            <a:picLocks noGrp="1" noChangeAspect="1"/>
          </p:cNvPicPr>
          <p:nvPr>
            <p:ph sz="quarter" idx="1"/>
          </p:nvPr>
        </p:nvPicPr>
        <p:blipFill>
          <a:blip r:embed="rId2" cstate="print"/>
          <a:stretch>
            <a:fillRect/>
          </a:stretch>
        </p:blipFill>
        <p:spPr>
          <a:xfrm>
            <a:off x="467544" y="260648"/>
            <a:ext cx="864096" cy="864096"/>
          </a:xfrm>
        </p:spPr>
      </p:pic>
      <p:sp>
        <p:nvSpPr>
          <p:cNvPr id="5" name="Нижний колонтитул 4"/>
          <p:cNvSpPr>
            <a:spLocks noGrp="1"/>
          </p:cNvSpPr>
          <p:nvPr>
            <p:ph type="ftr" sz="quarter" idx="11"/>
          </p:nvPr>
        </p:nvSpPr>
        <p:spPr>
          <a:xfrm>
            <a:off x="5148064" y="6381328"/>
            <a:ext cx="3600400" cy="476672"/>
          </a:xfrm>
        </p:spPr>
        <p:txBody>
          <a:bodyPr/>
          <a:lstStyle/>
          <a:p>
            <a:r>
              <a:rPr lang="en-US" sz="1800" dirty="0" smtClean="0">
                <a:solidFill>
                  <a:srgbClr val="1D3885"/>
                </a:solidFill>
              </a:rPr>
              <a:t>neoconomica.org</a:t>
            </a:r>
            <a:endParaRPr lang="ru-RU" sz="1800" dirty="0">
              <a:solidFill>
                <a:srgbClr val="1D3885"/>
              </a:solidFill>
            </a:endParaRPr>
          </a:p>
        </p:txBody>
      </p:sp>
      <p:pic>
        <p:nvPicPr>
          <p:cNvPr id="8" name="Picture 7" descr="plato.jpg"/>
          <p:cNvPicPr>
            <a:picLocks noChangeAspect="1"/>
          </p:cNvPicPr>
          <p:nvPr/>
        </p:nvPicPr>
        <p:blipFill>
          <a:blip r:embed="rId3" cstate="print"/>
          <a:stretch>
            <a:fillRect/>
          </a:stretch>
        </p:blipFill>
        <p:spPr>
          <a:xfrm>
            <a:off x="541412" y="1196752"/>
            <a:ext cx="1870348" cy="2387444"/>
          </a:xfrm>
          <a:prstGeom prst="rect">
            <a:avLst/>
          </a:prstGeom>
        </p:spPr>
      </p:pic>
      <p:sp>
        <p:nvSpPr>
          <p:cNvPr id="9" name="Rectangle 8"/>
          <p:cNvSpPr/>
          <p:nvPr/>
        </p:nvSpPr>
        <p:spPr>
          <a:xfrm>
            <a:off x="2555776" y="1196752"/>
            <a:ext cx="5976664" cy="4770537"/>
          </a:xfrm>
          <a:prstGeom prst="rect">
            <a:avLst/>
          </a:prstGeom>
        </p:spPr>
        <p:txBody>
          <a:bodyPr wrap="square">
            <a:spAutoFit/>
          </a:bodyPr>
          <a:lstStyle/>
          <a:p>
            <a:pPr algn="just"/>
            <a:r>
              <a:rPr lang="ru-RU" sz="1600" dirty="0" smtClean="0">
                <a:latin typeface="+mj-lt"/>
              </a:rPr>
              <a:t>«Идеальное государство»</a:t>
            </a:r>
          </a:p>
          <a:p>
            <a:pPr algn="just">
              <a:buFont typeface="Arial" pitchFamily="34" charset="0"/>
              <a:buChar char="•"/>
            </a:pPr>
            <a:endParaRPr lang="ru-RU" sz="1600" dirty="0" smtClean="0">
              <a:latin typeface="+mj-lt"/>
            </a:endParaRPr>
          </a:p>
          <a:p>
            <a:pPr algn="just"/>
            <a:r>
              <a:rPr lang="ru-RU" sz="1600" dirty="0" smtClean="0">
                <a:latin typeface="+mj-lt"/>
              </a:rPr>
              <a:t>Платон </a:t>
            </a:r>
            <a:r>
              <a:rPr lang="ru-RU" sz="1600" dirty="0" smtClean="0">
                <a:latin typeface="+mj-lt"/>
              </a:rPr>
              <a:t>считал, что идеальное государство должно быть устроено в соответствии с принципами </a:t>
            </a:r>
            <a:r>
              <a:rPr lang="ru-RU" sz="1600" b="1" dirty="0" smtClean="0">
                <a:latin typeface="+mj-lt"/>
              </a:rPr>
              <a:t>справедливости</a:t>
            </a:r>
            <a:r>
              <a:rPr lang="ru-RU" sz="1600" dirty="0" smtClean="0">
                <a:latin typeface="+mj-lt"/>
              </a:rPr>
              <a:t>.</a:t>
            </a:r>
          </a:p>
          <a:p>
            <a:pPr algn="just"/>
            <a:endParaRPr lang="ru-RU" sz="1600" dirty="0" smtClean="0">
              <a:latin typeface="+mj-lt"/>
            </a:endParaRPr>
          </a:p>
          <a:p>
            <a:pPr algn="just">
              <a:buFont typeface="Arial" pitchFamily="34" charset="0"/>
              <a:buChar char="•"/>
            </a:pPr>
            <a:r>
              <a:rPr lang="ru-RU" sz="1600" dirty="0" smtClean="0">
                <a:latin typeface="+mj-lt"/>
              </a:rPr>
              <a:t> </a:t>
            </a:r>
            <a:r>
              <a:rPr lang="ru-RU" sz="1600" dirty="0" smtClean="0">
                <a:latin typeface="+mj-lt"/>
              </a:rPr>
              <a:t>Интересы </a:t>
            </a:r>
            <a:r>
              <a:rPr lang="ru-RU" sz="1600" dirty="0" smtClean="0">
                <a:latin typeface="+mj-lt"/>
              </a:rPr>
              <a:t>целого (государства) важнее и выше интересов частного (отдельных индивидов).</a:t>
            </a:r>
            <a:endParaRPr lang="ru-RU" sz="1600" dirty="0" smtClean="0">
              <a:latin typeface="+mj-lt"/>
            </a:endParaRPr>
          </a:p>
          <a:p>
            <a:pPr algn="just">
              <a:buFont typeface="Arial" pitchFamily="34" charset="0"/>
              <a:buChar char="•"/>
            </a:pPr>
            <a:r>
              <a:rPr lang="ru-RU" sz="1600" dirty="0" smtClean="0">
                <a:latin typeface="+mj-lt"/>
              </a:rPr>
              <a:t> </a:t>
            </a:r>
            <a:r>
              <a:rPr lang="ru-RU" sz="1600" dirty="0" smtClean="0">
                <a:latin typeface="+mj-lt"/>
              </a:rPr>
              <a:t>Каждый </a:t>
            </a:r>
            <a:r>
              <a:rPr lang="ru-RU" sz="1600" dirty="0" smtClean="0">
                <a:latin typeface="+mj-lt"/>
              </a:rPr>
              <a:t>элемент целого должен выполнять присущие ему функции. </a:t>
            </a:r>
            <a:r>
              <a:rPr lang="ru-RU" sz="1600" dirty="0" smtClean="0">
                <a:latin typeface="+mj-lt"/>
              </a:rPr>
              <a:t>Всё </a:t>
            </a:r>
            <a:r>
              <a:rPr lang="ru-RU" sz="1600" dirty="0" smtClean="0">
                <a:latin typeface="+mj-lt"/>
              </a:rPr>
              <a:t>население идеального </a:t>
            </a:r>
            <a:r>
              <a:rPr lang="ru-RU" sz="1600" dirty="0" smtClean="0">
                <a:latin typeface="+mj-lt"/>
              </a:rPr>
              <a:t>государства делится </a:t>
            </a:r>
            <a:r>
              <a:rPr lang="ru-RU" sz="1600" dirty="0" smtClean="0">
                <a:latin typeface="+mj-lt"/>
              </a:rPr>
              <a:t>на три сословия: философов-правителей, воинов (стражников) и ремесленников и земледельцев (в это сословие включаются все люди, так или иначе связанные с производством). Они являются носителями трех основных начал государства: разумного (мудрость), яростного (мужество) и вожделеющего</a:t>
            </a:r>
            <a:r>
              <a:rPr lang="ru-RU" sz="1600" dirty="0" smtClean="0">
                <a:latin typeface="+mj-lt"/>
              </a:rPr>
              <a:t>.</a:t>
            </a:r>
            <a:endParaRPr lang="ru-RU" sz="1600" dirty="0" smtClean="0">
              <a:latin typeface="+mj-lt"/>
            </a:endParaRPr>
          </a:p>
          <a:p>
            <a:pPr algn="just">
              <a:buFont typeface="Arial" pitchFamily="34" charset="0"/>
              <a:buChar char="•"/>
            </a:pPr>
            <a:r>
              <a:rPr lang="ru-RU" sz="1600" dirty="0" smtClean="0">
                <a:latin typeface="+mj-lt"/>
              </a:rPr>
              <a:t> </a:t>
            </a:r>
            <a:r>
              <a:rPr lang="ru-RU" sz="1600" dirty="0" smtClean="0">
                <a:latin typeface="+mj-lt"/>
              </a:rPr>
              <a:t>Каждый занимается своим делом (разделение труда) и доволен им. В основе довольства – воспроизводимое воспитание и воспроизводимый образ жизни.</a:t>
            </a:r>
          </a:p>
          <a:p>
            <a:pPr algn="just">
              <a:buFont typeface="Arial" pitchFamily="34" charset="0"/>
              <a:buChar char="•"/>
            </a:pPr>
            <a:r>
              <a:rPr lang="ru-RU" sz="1600" dirty="0" smtClean="0">
                <a:latin typeface="+mj-lt"/>
              </a:rPr>
              <a:t> </a:t>
            </a:r>
            <a:r>
              <a:rPr lang="ru-RU" sz="1600" dirty="0" smtClean="0">
                <a:latin typeface="+mj-lt"/>
              </a:rPr>
              <a:t>Государство не может быть ни большим, ни маленьким.</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152400"/>
            <a:ext cx="7488832" cy="990600"/>
          </a:xfrm>
        </p:spPr>
        <p:txBody>
          <a:bodyPr>
            <a:normAutofit fontScale="90000"/>
          </a:bodyPr>
          <a:lstStyle/>
          <a:p>
            <a:r>
              <a:rPr lang="ru-RU" dirty="0" smtClean="0"/>
              <a:t>Понятие о государстве: Т. Гоббс (1651), Дж. Локк (1689) и Ж.-Ж. Руссо (1762)</a:t>
            </a:r>
            <a:endParaRPr lang="ru-RU" dirty="0"/>
          </a:p>
        </p:txBody>
      </p:sp>
      <p:pic>
        <p:nvPicPr>
          <p:cNvPr id="4" name="Содержимое 3" descr="vertical-350x350.png"/>
          <p:cNvPicPr>
            <a:picLocks noGrp="1" noChangeAspect="1"/>
          </p:cNvPicPr>
          <p:nvPr>
            <p:ph sz="quarter" idx="1"/>
          </p:nvPr>
        </p:nvPicPr>
        <p:blipFill>
          <a:blip r:embed="rId2" cstate="print"/>
          <a:stretch>
            <a:fillRect/>
          </a:stretch>
        </p:blipFill>
        <p:spPr>
          <a:xfrm>
            <a:off x="467544" y="260648"/>
            <a:ext cx="864096" cy="864096"/>
          </a:xfrm>
        </p:spPr>
      </p:pic>
      <p:sp>
        <p:nvSpPr>
          <p:cNvPr id="5" name="Нижний колонтитул 4"/>
          <p:cNvSpPr>
            <a:spLocks noGrp="1"/>
          </p:cNvSpPr>
          <p:nvPr>
            <p:ph type="ftr" sz="quarter" idx="11"/>
          </p:nvPr>
        </p:nvSpPr>
        <p:spPr>
          <a:xfrm>
            <a:off x="5148064" y="6381328"/>
            <a:ext cx="3600400" cy="476672"/>
          </a:xfrm>
        </p:spPr>
        <p:txBody>
          <a:bodyPr/>
          <a:lstStyle/>
          <a:p>
            <a:r>
              <a:rPr lang="en-US" sz="1800" dirty="0" smtClean="0">
                <a:solidFill>
                  <a:srgbClr val="1D3885"/>
                </a:solidFill>
              </a:rPr>
              <a:t>neoconomica.org</a:t>
            </a:r>
            <a:endParaRPr lang="ru-RU" sz="1800" dirty="0">
              <a:solidFill>
                <a:srgbClr val="1D3885"/>
              </a:solidFill>
            </a:endParaRPr>
          </a:p>
        </p:txBody>
      </p:sp>
      <p:sp>
        <p:nvSpPr>
          <p:cNvPr id="9" name="Rectangle 8"/>
          <p:cNvSpPr/>
          <p:nvPr/>
        </p:nvSpPr>
        <p:spPr>
          <a:xfrm>
            <a:off x="2915816" y="1052736"/>
            <a:ext cx="4464496" cy="2062103"/>
          </a:xfrm>
          <a:prstGeom prst="rect">
            <a:avLst/>
          </a:prstGeom>
        </p:spPr>
        <p:txBody>
          <a:bodyPr wrap="square">
            <a:spAutoFit/>
          </a:bodyPr>
          <a:lstStyle/>
          <a:p>
            <a:pPr algn="just"/>
            <a:r>
              <a:rPr lang="ru-RU" sz="1600" b="1" dirty="0" smtClean="0">
                <a:latin typeface="+mj-lt"/>
              </a:rPr>
              <a:t>«Общественный договор»</a:t>
            </a:r>
          </a:p>
          <a:p>
            <a:pPr algn="just">
              <a:buFont typeface="Arial" pitchFamily="34" charset="0"/>
              <a:buChar char="•"/>
            </a:pPr>
            <a:endParaRPr lang="ru-RU" sz="1600" dirty="0" smtClean="0">
              <a:latin typeface="+mj-lt"/>
            </a:endParaRPr>
          </a:p>
          <a:p>
            <a:pPr algn="just"/>
            <a:r>
              <a:rPr lang="ru-RU" sz="1600" dirty="0" smtClean="0">
                <a:latin typeface="+mj-lt"/>
              </a:rPr>
              <a:t>Общий подход: без государства было все плохо, люди собрались и договорились между собой, свершив таким образом «общественный договор» о создании государства. При этом у него есть фокус на применении насилия.</a:t>
            </a:r>
          </a:p>
        </p:txBody>
      </p:sp>
      <p:pic>
        <p:nvPicPr>
          <p:cNvPr id="7" name="Picture 6" descr="gobbs.jpg"/>
          <p:cNvPicPr>
            <a:picLocks noChangeAspect="1"/>
          </p:cNvPicPr>
          <p:nvPr/>
        </p:nvPicPr>
        <p:blipFill>
          <a:blip r:embed="rId3" cstate="print"/>
          <a:stretch>
            <a:fillRect/>
          </a:stretch>
        </p:blipFill>
        <p:spPr>
          <a:xfrm>
            <a:off x="539552" y="1170622"/>
            <a:ext cx="1152128" cy="1768221"/>
          </a:xfrm>
          <a:prstGeom prst="rect">
            <a:avLst/>
          </a:prstGeom>
        </p:spPr>
      </p:pic>
      <p:pic>
        <p:nvPicPr>
          <p:cNvPr id="11" name="Picture 10" descr="lokk.jpg"/>
          <p:cNvPicPr>
            <a:picLocks noChangeAspect="1"/>
          </p:cNvPicPr>
          <p:nvPr/>
        </p:nvPicPr>
        <p:blipFill>
          <a:blip r:embed="rId4" cstate="print"/>
          <a:stretch>
            <a:fillRect/>
          </a:stretch>
        </p:blipFill>
        <p:spPr>
          <a:xfrm>
            <a:off x="1691680" y="1170623"/>
            <a:ext cx="1172965" cy="1800200"/>
          </a:xfrm>
          <a:prstGeom prst="rect">
            <a:avLst/>
          </a:prstGeom>
        </p:spPr>
      </p:pic>
      <p:pic>
        <p:nvPicPr>
          <p:cNvPr id="10" name="Picture 9" descr="russo.jpg"/>
          <p:cNvPicPr>
            <a:picLocks noChangeAspect="1"/>
          </p:cNvPicPr>
          <p:nvPr/>
        </p:nvPicPr>
        <p:blipFill>
          <a:blip r:embed="rId5" cstate="print"/>
          <a:stretch>
            <a:fillRect/>
          </a:stretch>
        </p:blipFill>
        <p:spPr>
          <a:xfrm>
            <a:off x="7524328" y="1170623"/>
            <a:ext cx="1282703" cy="1828534"/>
          </a:xfrm>
          <a:prstGeom prst="rect">
            <a:avLst/>
          </a:prstGeom>
        </p:spPr>
      </p:pic>
      <p:pic>
        <p:nvPicPr>
          <p:cNvPr id="1026" name="Picture 2"/>
          <p:cNvPicPr>
            <a:picLocks noChangeAspect="1" noChangeArrowheads="1"/>
          </p:cNvPicPr>
          <p:nvPr/>
        </p:nvPicPr>
        <p:blipFill>
          <a:blip r:embed="rId6" cstate="print"/>
          <a:srcRect/>
          <a:stretch>
            <a:fillRect/>
          </a:stretch>
        </p:blipFill>
        <p:spPr bwMode="auto">
          <a:xfrm>
            <a:off x="467544" y="3933056"/>
            <a:ext cx="8394074" cy="2448272"/>
          </a:xfrm>
          <a:prstGeom prst="rect">
            <a:avLst/>
          </a:prstGeom>
          <a:noFill/>
          <a:ln w="9525">
            <a:noFill/>
            <a:miter lim="800000"/>
            <a:headEnd/>
            <a:tailEnd/>
          </a:ln>
        </p:spPr>
      </p:pic>
      <p:sp>
        <p:nvSpPr>
          <p:cNvPr id="12" name="Rectangle 11"/>
          <p:cNvSpPr/>
          <p:nvPr/>
        </p:nvSpPr>
        <p:spPr>
          <a:xfrm>
            <a:off x="467544" y="2924944"/>
            <a:ext cx="8352928" cy="1077218"/>
          </a:xfrm>
          <a:prstGeom prst="rect">
            <a:avLst/>
          </a:prstGeom>
        </p:spPr>
        <p:txBody>
          <a:bodyPr wrap="square">
            <a:spAutoFit/>
          </a:bodyPr>
          <a:lstStyle/>
          <a:p>
            <a:pPr algn="just"/>
            <a:r>
              <a:rPr lang="ru-RU" sz="1600" dirty="0" smtClean="0">
                <a:latin typeface="+mj-lt"/>
              </a:rPr>
              <a:t>Т.Гоббс был за </a:t>
            </a:r>
            <a:r>
              <a:rPr lang="ru-RU" sz="1600" dirty="0" smtClean="0">
                <a:latin typeface="+mj-lt"/>
              </a:rPr>
              <a:t>авторитарную монархию, Дж. Локк </a:t>
            </a:r>
            <a:r>
              <a:rPr lang="ru-RU" sz="1600" dirty="0" smtClean="0">
                <a:latin typeface="+mj-lt"/>
              </a:rPr>
              <a:t>за </a:t>
            </a:r>
            <a:r>
              <a:rPr lang="ru-RU" sz="1600" dirty="0" smtClean="0">
                <a:latin typeface="+mj-lt"/>
              </a:rPr>
              <a:t>либеральную монархию, а Ж.-Ж. Руссо </a:t>
            </a:r>
            <a:r>
              <a:rPr lang="ru-RU" sz="1600" dirty="0" smtClean="0">
                <a:latin typeface="+mj-lt"/>
              </a:rPr>
              <a:t>за </a:t>
            </a:r>
            <a:r>
              <a:rPr lang="ru-RU" sz="1600" dirty="0" smtClean="0">
                <a:latin typeface="+mj-lt"/>
              </a:rPr>
              <a:t>либеральный </a:t>
            </a:r>
            <a:r>
              <a:rPr lang="ru-RU" sz="1600" dirty="0" smtClean="0">
                <a:latin typeface="+mj-lt"/>
              </a:rPr>
              <a:t>республиканизм, но теория послужила </a:t>
            </a:r>
            <a:r>
              <a:rPr lang="ru-RU" sz="1600" dirty="0" smtClean="0">
                <a:latin typeface="+mj-lt"/>
              </a:rPr>
              <a:t>базисом для демократической идеи, </a:t>
            </a:r>
            <a:r>
              <a:rPr lang="ru-RU" sz="1600" dirty="0" smtClean="0">
                <a:latin typeface="+mj-lt"/>
              </a:rPr>
              <a:t>с учетом </a:t>
            </a:r>
            <a:r>
              <a:rPr lang="ru-RU" sz="1600" dirty="0" smtClean="0">
                <a:latin typeface="+mj-lt"/>
              </a:rPr>
              <a:t>свободного волеизъявления избирателей и рассматривающей социальный контракт как контракт «равного среди равных».</a:t>
            </a:r>
            <a:endParaRPr lang="ru-RU" sz="1600" dirty="0" smtClean="0">
              <a:latin typeface="+mj-l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152400"/>
            <a:ext cx="7488832" cy="990600"/>
          </a:xfrm>
        </p:spPr>
        <p:txBody>
          <a:bodyPr>
            <a:normAutofit/>
          </a:bodyPr>
          <a:lstStyle/>
          <a:p>
            <a:r>
              <a:rPr lang="ru-RU" dirty="0" smtClean="0"/>
              <a:t>Понятие о государстве: марксизм</a:t>
            </a:r>
            <a:endParaRPr lang="ru-RU" dirty="0"/>
          </a:p>
        </p:txBody>
      </p:sp>
      <p:pic>
        <p:nvPicPr>
          <p:cNvPr id="4" name="Содержимое 3" descr="vertical-350x350.png"/>
          <p:cNvPicPr>
            <a:picLocks noGrp="1" noChangeAspect="1"/>
          </p:cNvPicPr>
          <p:nvPr>
            <p:ph sz="quarter" idx="1"/>
          </p:nvPr>
        </p:nvPicPr>
        <p:blipFill>
          <a:blip r:embed="rId2" cstate="print"/>
          <a:stretch>
            <a:fillRect/>
          </a:stretch>
        </p:blipFill>
        <p:spPr>
          <a:xfrm>
            <a:off x="467544" y="260648"/>
            <a:ext cx="864096" cy="864096"/>
          </a:xfrm>
        </p:spPr>
      </p:pic>
      <p:sp>
        <p:nvSpPr>
          <p:cNvPr id="5" name="Нижний колонтитул 4"/>
          <p:cNvSpPr>
            <a:spLocks noGrp="1"/>
          </p:cNvSpPr>
          <p:nvPr>
            <p:ph type="ftr" sz="quarter" idx="11"/>
          </p:nvPr>
        </p:nvSpPr>
        <p:spPr>
          <a:xfrm>
            <a:off x="5148064" y="6381328"/>
            <a:ext cx="3600400" cy="476672"/>
          </a:xfrm>
        </p:spPr>
        <p:txBody>
          <a:bodyPr/>
          <a:lstStyle/>
          <a:p>
            <a:r>
              <a:rPr lang="en-US" sz="1800" dirty="0" smtClean="0">
                <a:solidFill>
                  <a:srgbClr val="1D3885"/>
                </a:solidFill>
              </a:rPr>
              <a:t>neoconomica.org</a:t>
            </a:r>
            <a:endParaRPr lang="ru-RU" sz="1800" dirty="0">
              <a:solidFill>
                <a:srgbClr val="1D3885"/>
              </a:solidFill>
            </a:endParaRPr>
          </a:p>
        </p:txBody>
      </p:sp>
      <p:sp>
        <p:nvSpPr>
          <p:cNvPr id="9" name="Rectangle 8"/>
          <p:cNvSpPr/>
          <p:nvPr/>
        </p:nvSpPr>
        <p:spPr>
          <a:xfrm>
            <a:off x="2771800" y="1196752"/>
            <a:ext cx="5760640" cy="4278094"/>
          </a:xfrm>
          <a:prstGeom prst="rect">
            <a:avLst/>
          </a:prstGeom>
        </p:spPr>
        <p:txBody>
          <a:bodyPr wrap="square">
            <a:spAutoFit/>
          </a:bodyPr>
          <a:lstStyle/>
          <a:p>
            <a:pPr algn="just"/>
            <a:r>
              <a:rPr lang="ru-RU" sz="1600" b="1" dirty="0" smtClean="0">
                <a:latin typeface="+mj-lt"/>
              </a:rPr>
              <a:t>Государство как производная от частной собственности и классов</a:t>
            </a:r>
          </a:p>
          <a:p>
            <a:pPr algn="just">
              <a:buFont typeface="Arial" pitchFamily="34" charset="0"/>
              <a:buChar char="•"/>
            </a:pPr>
            <a:endParaRPr lang="ru-RU" sz="1600" dirty="0" smtClean="0">
              <a:latin typeface="+mj-lt"/>
            </a:endParaRPr>
          </a:p>
          <a:p>
            <a:pPr algn="just"/>
            <a:r>
              <a:rPr lang="ru-RU" sz="1600" dirty="0" smtClean="0">
                <a:latin typeface="+mj-lt"/>
              </a:rPr>
              <a:t>Когда в обществе появляются классы с противоречивыми экономическими интересами, начинается противостояние между ними. </a:t>
            </a:r>
            <a:r>
              <a:rPr lang="ru-RU" sz="1600" dirty="0" smtClean="0">
                <a:latin typeface="+mj-lt"/>
              </a:rPr>
              <a:t>Государство </a:t>
            </a:r>
            <a:r>
              <a:rPr lang="ru-RU" sz="1600" dirty="0" smtClean="0">
                <a:latin typeface="+mj-lt"/>
              </a:rPr>
              <a:t>создаётся одним классом (собственники, эксплуататоры) для управления, увеличения своего благосостояния и подавления другого класса (угнетённый класс, эксплуатируемые</a:t>
            </a:r>
            <a:r>
              <a:rPr lang="ru-RU" sz="1600" dirty="0" smtClean="0">
                <a:latin typeface="+mj-lt"/>
              </a:rPr>
              <a:t>). Пример: рабы </a:t>
            </a:r>
            <a:r>
              <a:rPr lang="en-US" sz="1600" dirty="0" err="1" smtClean="0">
                <a:latin typeface="+mj-lt"/>
              </a:rPr>
              <a:t>vs</a:t>
            </a:r>
            <a:r>
              <a:rPr lang="en-US" sz="1600" dirty="0" smtClean="0">
                <a:latin typeface="+mj-lt"/>
              </a:rPr>
              <a:t> </a:t>
            </a:r>
            <a:r>
              <a:rPr lang="ru-RU" sz="1600" dirty="0" smtClean="0">
                <a:latin typeface="+mj-lt"/>
              </a:rPr>
              <a:t>рабовладельцы, абсолютная монархия </a:t>
            </a:r>
            <a:r>
              <a:rPr lang="en-US" sz="1600" dirty="0" err="1" smtClean="0">
                <a:latin typeface="+mj-lt"/>
              </a:rPr>
              <a:t>vs</a:t>
            </a:r>
            <a:r>
              <a:rPr lang="en-US" sz="1600" dirty="0" smtClean="0">
                <a:latin typeface="+mj-lt"/>
              </a:rPr>
              <a:t> </a:t>
            </a:r>
            <a:r>
              <a:rPr lang="ru-RU" sz="1600" dirty="0" smtClean="0">
                <a:latin typeface="+mj-lt"/>
              </a:rPr>
              <a:t>все остальные и т.д.</a:t>
            </a:r>
          </a:p>
          <a:p>
            <a:pPr algn="just"/>
            <a:endParaRPr lang="ru-RU" sz="1600" dirty="0" smtClean="0">
              <a:latin typeface="+mj-lt"/>
            </a:endParaRPr>
          </a:p>
          <a:p>
            <a:pPr algn="just"/>
            <a:r>
              <a:rPr lang="ru-RU" sz="1600" dirty="0" smtClean="0">
                <a:latin typeface="+mj-lt"/>
              </a:rPr>
              <a:t>При этом создаваемая «публичная власть» не ассоциируется с правящим классом напрямую, она стоит над всеми классами. Она усиливается по мере нарастания противоречий, поглощает ресурсы в формате налогов и займов и т.д.</a:t>
            </a:r>
          </a:p>
        </p:txBody>
      </p:sp>
      <p:pic>
        <p:nvPicPr>
          <p:cNvPr id="11" name="Picture 10" descr="mel.jpg"/>
          <p:cNvPicPr>
            <a:picLocks noChangeAspect="1"/>
          </p:cNvPicPr>
          <p:nvPr/>
        </p:nvPicPr>
        <p:blipFill>
          <a:blip r:embed="rId3" cstate="print"/>
          <a:stretch>
            <a:fillRect/>
          </a:stretch>
        </p:blipFill>
        <p:spPr>
          <a:xfrm>
            <a:off x="251520" y="1988840"/>
            <a:ext cx="2486025" cy="1838325"/>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152400"/>
            <a:ext cx="7488832" cy="990600"/>
          </a:xfrm>
        </p:spPr>
        <p:txBody>
          <a:bodyPr>
            <a:normAutofit fontScale="90000"/>
          </a:bodyPr>
          <a:lstStyle/>
          <a:p>
            <a:r>
              <a:rPr lang="ru-RU" dirty="0" smtClean="0"/>
              <a:t>Понятие о государстве: М.Бакунин (1873) и М.Вебер (1919)</a:t>
            </a:r>
            <a:endParaRPr lang="ru-RU" dirty="0"/>
          </a:p>
        </p:txBody>
      </p:sp>
      <p:pic>
        <p:nvPicPr>
          <p:cNvPr id="4" name="Содержимое 3" descr="vertical-350x350.png"/>
          <p:cNvPicPr>
            <a:picLocks noGrp="1" noChangeAspect="1"/>
          </p:cNvPicPr>
          <p:nvPr>
            <p:ph sz="quarter" idx="1"/>
          </p:nvPr>
        </p:nvPicPr>
        <p:blipFill>
          <a:blip r:embed="rId2" cstate="print"/>
          <a:stretch>
            <a:fillRect/>
          </a:stretch>
        </p:blipFill>
        <p:spPr>
          <a:xfrm>
            <a:off x="467544" y="260648"/>
            <a:ext cx="864096" cy="864096"/>
          </a:xfrm>
        </p:spPr>
      </p:pic>
      <p:sp>
        <p:nvSpPr>
          <p:cNvPr id="5" name="Нижний колонтитул 4"/>
          <p:cNvSpPr>
            <a:spLocks noGrp="1"/>
          </p:cNvSpPr>
          <p:nvPr>
            <p:ph type="ftr" sz="quarter" idx="11"/>
          </p:nvPr>
        </p:nvSpPr>
        <p:spPr>
          <a:xfrm>
            <a:off x="5148064" y="6381328"/>
            <a:ext cx="3600400" cy="476672"/>
          </a:xfrm>
        </p:spPr>
        <p:txBody>
          <a:bodyPr/>
          <a:lstStyle/>
          <a:p>
            <a:r>
              <a:rPr lang="en-US" sz="1800" dirty="0" smtClean="0">
                <a:solidFill>
                  <a:srgbClr val="1D3885"/>
                </a:solidFill>
              </a:rPr>
              <a:t>neoconomica.org</a:t>
            </a:r>
            <a:endParaRPr lang="ru-RU" sz="1800" dirty="0">
              <a:solidFill>
                <a:srgbClr val="1D3885"/>
              </a:solidFill>
            </a:endParaRPr>
          </a:p>
        </p:txBody>
      </p:sp>
      <p:sp>
        <p:nvSpPr>
          <p:cNvPr id="9" name="Rectangle 8"/>
          <p:cNvSpPr/>
          <p:nvPr/>
        </p:nvSpPr>
        <p:spPr>
          <a:xfrm>
            <a:off x="2195736" y="1196752"/>
            <a:ext cx="6336704" cy="5016758"/>
          </a:xfrm>
          <a:prstGeom prst="rect">
            <a:avLst/>
          </a:prstGeom>
        </p:spPr>
        <p:txBody>
          <a:bodyPr wrap="square">
            <a:spAutoFit/>
          </a:bodyPr>
          <a:lstStyle/>
          <a:p>
            <a:pPr algn="just"/>
            <a:r>
              <a:rPr lang="ru-RU" sz="1600" b="1" dirty="0" smtClean="0">
                <a:latin typeface="+mj-lt"/>
              </a:rPr>
              <a:t>Государство как «аппарат принуждения»</a:t>
            </a:r>
          </a:p>
          <a:p>
            <a:pPr algn="just">
              <a:buFont typeface="Arial" pitchFamily="34" charset="0"/>
              <a:buChar char="•"/>
            </a:pPr>
            <a:endParaRPr lang="ru-RU" sz="1600" dirty="0" smtClean="0">
              <a:latin typeface="+mj-lt"/>
            </a:endParaRPr>
          </a:p>
          <a:p>
            <a:pPr algn="just"/>
            <a:r>
              <a:rPr lang="ru-RU" sz="1600" dirty="0" smtClean="0">
                <a:latin typeface="+mj-lt"/>
              </a:rPr>
              <a:t>«Итак</a:t>
            </a:r>
            <a:r>
              <a:rPr lang="ru-RU" sz="1600" dirty="0" smtClean="0">
                <a:latin typeface="+mj-lt"/>
              </a:rPr>
              <a:t>, удовлетворение народной страсти и народных требований для классов имущих и управляющих решительно невозможно; поэтому остается одно средство — государственное насилие, одним словом государство, потому что государство именно и значит насилие, господство посредством насилия замаскированного, если можно, а в крайнем случае бесцеремонного и </a:t>
            </a:r>
            <a:r>
              <a:rPr lang="ru-RU" sz="1600" dirty="0" smtClean="0">
                <a:latin typeface="+mj-lt"/>
              </a:rPr>
              <a:t>откровенного»</a:t>
            </a:r>
          </a:p>
          <a:p>
            <a:pPr algn="just"/>
            <a:endParaRPr lang="ru-RU" sz="1600" dirty="0" smtClean="0">
              <a:latin typeface="+mj-lt"/>
            </a:endParaRPr>
          </a:p>
          <a:p>
            <a:pPr algn="just"/>
            <a:endParaRPr lang="ru-RU" sz="1600" dirty="0" smtClean="0">
              <a:latin typeface="+mj-lt"/>
            </a:endParaRPr>
          </a:p>
          <a:p>
            <a:pPr algn="just"/>
            <a:r>
              <a:rPr lang="ru-RU" sz="1600" dirty="0" smtClean="0">
                <a:latin typeface="+mj-lt"/>
              </a:rPr>
              <a:t>«Современное </a:t>
            </a:r>
            <a:r>
              <a:rPr lang="ru-RU" sz="1600" dirty="0" smtClean="0">
                <a:latin typeface="+mj-lt"/>
              </a:rPr>
              <a:t>государство есть организованный по типу учреждения союз господства, который внутри определенной сферы добился успеха в монополизации легитимного физического насилия как средства господства и с этой целью объединил вещественные средства предприятия в руках своих руководителей, а всех сословных функционеров с их полномочиями, которые раньше распоряжались этим по собственному произволу, экспроприировал и сам занял вместо них самые высшие </a:t>
            </a:r>
            <a:r>
              <a:rPr lang="ru-RU" sz="1600" dirty="0" smtClean="0">
                <a:latin typeface="+mj-lt"/>
              </a:rPr>
              <a:t>позиции»</a:t>
            </a:r>
          </a:p>
        </p:txBody>
      </p:sp>
      <p:pic>
        <p:nvPicPr>
          <p:cNvPr id="7" name="Picture 6" descr="bakunin.jpg"/>
          <p:cNvPicPr>
            <a:picLocks noChangeAspect="1"/>
          </p:cNvPicPr>
          <p:nvPr/>
        </p:nvPicPr>
        <p:blipFill>
          <a:blip r:embed="rId3" cstate="print"/>
          <a:stretch>
            <a:fillRect/>
          </a:stretch>
        </p:blipFill>
        <p:spPr>
          <a:xfrm>
            <a:off x="467545" y="1628801"/>
            <a:ext cx="1615960" cy="2160239"/>
          </a:xfrm>
          <a:prstGeom prst="rect">
            <a:avLst/>
          </a:prstGeom>
        </p:spPr>
      </p:pic>
      <p:pic>
        <p:nvPicPr>
          <p:cNvPr id="10" name="Picture 9" descr="weber.jpg"/>
          <p:cNvPicPr>
            <a:picLocks noChangeAspect="1"/>
          </p:cNvPicPr>
          <p:nvPr/>
        </p:nvPicPr>
        <p:blipFill>
          <a:blip r:embed="rId4" cstate="print"/>
          <a:stretch>
            <a:fillRect/>
          </a:stretch>
        </p:blipFill>
        <p:spPr>
          <a:xfrm>
            <a:off x="469030" y="3933056"/>
            <a:ext cx="1601321" cy="2160240"/>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1640" y="152400"/>
            <a:ext cx="7488832" cy="990600"/>
          </a:xfrm>
        </p:spPr>
        <p:txBody>
          <a:bodyPr>
            <a:normAutofit fontScale="90000"/>
          </a:bodyPr>
          <a:lstStyle/>
          <a:p>
            <a:r>
              <a:rPr lang="ru-RU" dirty="0" smtClean="0"/>
              <a:t>Понятие о государстве: </a:t>
            </a:r>
            <a:r>
              <a:rPr lang="ru-RU" dirty="0" err="1" smtClean="0"/>
              <a:t>М.Олсон</a:t>
            </a:r>
            <a:r>
              <a:rPr lang="ru-RU" dirty="0" smtClean="0"/>
              <a:t> (1993) и </a:t>
            </a:r>
            <a:r>
              <a:rPr lang="ru-RU" dirty="0" err="1" smtClean="0"/>
              <a:t>М.Макгуайр</a:t>
            </a:r>
            <a:r>
              <a:rPr lang="ru-RU" dirty="0" smtClean="0"/>
              <a:t> - 1</a:t>
            </a:r>
            <a:endParaRPr lang="ru-RU" dirty="0"/>
          </a:p>
        </p:txBody>
      </p:sp>
      <p:pic>
        <p:nvPicPr>
          <p:cNvPr id="4" name="Содержимое 3" descr="vertical-350x350.png"/>
          <p:cNvPicPr>
            <a:picLocks noGrp="1" noChangeAspect="1"/>
          </p:cNvPicPr>
          <p:nvPr>
            <p:ph sz="quarter" idx="1"/>
          </p:nvPr>
        </p:nvPicPr>
        <p:blipFill>
          <a:blip r:embed="rId2" cstate="print"/>
          <a:stretch>
            <a:fillRect/>
          </a:stretch>
        </p:blipFill>
        <p:spPr>
          <a:xfrm>
            <a:off x="467544" y="260648"/>
            <a:ext cx="864096" cy="864096"/>
          </a:xfrm>
        </p:spPr>
      </p:pic>
      <p:sp>
        <p:nvSpPr>
          <p:cNvPr id="5" name="Нижний колонтитул 4"/>
          <p:cNvSpPr>
            <a:spLocks noGrp="1"/>
          </p:cNvSpPr>
          <p:nvPr>
            <p:ph type="ftr" sz="quarter" idx="11"/>
          </p:nvPr>
        </p:nvSpPr>
        <p:spPr>
          <a:xfrm>
            <a:off x="5148064" y="6381328"/>
            <a:ext cx="3600400" cy="476672"/>
          </a:xfrm>
        </p:spPr>
        <p:txBody>
          <a:bodyPr/>
          <a:lstStyle/>
          <a:p>
            <a:r>
              <a:rPr lang="en-US" sz="1800" dirty="0" smtClean="0">
                <a:solidFill>
                  <a:srgbClr val="1D3885"/>
                </a:solidFill>
              </a:rPr>
              <a:t>neoconomica.org</a:t>
            </a:r>
            <a:endParaRPr lang="ru-RU" sz="1800" dirty="0">
              <a:solidFill>
                <a:srgbClr val="1D3885"/>
              </a:solidFill>
            </a:endParaRPr>
          </a:p>
        </p:txBody>
      </p:sp>
      <p:sp>
        <p:nvSpPr>
          <p:cNvPr id="9" name="Rectangle 8"/>
          <p:cNvSpPr/>
          <p:nvPr/>
        </p:nvSpPr>
        <p:spPr>
          <a:xfrm>
            <a:off x="2195736" y="1196752"/>
            <a:ext cx="6336704" cy="830997"/>
          </a:xfrm>
          <a:prstGeom prst="rect">
            <a:avLst/>
          </a:prstGeom>
        </p:spPr>
        <p:txBody>
          <a:bodyPr wrap="square">
            <a:spAutoFit/>
          </a:bodyPr>
          <a:lstStyle/>
          <a:p>
            <a:pPr algn="just"/>
            <a:r>
              <a:rPr lang="ru-RU" sz="1600" b="1" dirty="0" smtClean="0">
                <a:latin typeface="+mj-lt"/>
              </a:rPr>
              <a:t>Государство как «стационарный бандит»</a:t>
            </a:r>
          </a:p>
          <a:p>
            <a:pPr algn="just">
              <a:buFont typeface="Arial" pitchFamily="34" charset="0"/>
              <a:buChar char="•"/>
            </a:pPr>
            <a:endParaRPr lang="ru-RU" sz="1600" dirty="0" smtClean="0">
              <a:latin typeface="+mj-lt"/>
            </a:endParaRPr>
          </a:p>
          <a:p>
            <a:pPr algn="just"/>
            <a:endParaRPr lang="ru-RU" sz="1600" dirty="0" smtClean="0">
              <a:latin typeface="+mj-lt"/>
            </a:endParaRPr>
          </a:p>
        </p:txBody>
      </p:sp>
      <p:pic>
        <p:nvPicPr>
          <p:cNvPr id="8" name="Picture 7" descr="olson.jpg"/>
          <p:cNvPicPr>
            <a:picLocks noChangeAspect="1"/>
          </p:cNvPicPr>
          <p:nvPr/>
        </p:nvPicPr>
        <p:blipFill>
          <a:blip r:embed="rId3" cstate="print"/>
          <a:stretch>
            <a:fillRect/>
          </a:stretch>
        </p:blipFill>
        <p:spPr>
          <a:xfrm>
            <a:off x="467544" y="1556792"/>
            <a:ext cx="1610357" cy="2173982"/>
          </a:xfrm>
          <a:prstGeom prst="rect">
            <a:avLst/>
          </a:prstGeom>
        </p:spPr>
      </p:pic>
      <p:pic>
        <p:nvPicPr>
          <p:cNvPr id="11" name="Picture 10" descr="macguire.jpg"/>
          <p:cNvPicPr>
            <a:picLocks noChangeAspect="1"/>
          </p:cNvPicPr>
          <p:nvPr/>
        </p:nvPicPr>
        <p:blipFill>
          <a:blip r:embed="rId4" cstate="print"/>
          <a:stretch>
            <a:fillRect/>
          </a:stretch>
        </p:blipFill>
        <p:spPr>
          <a:xfrm>
            <a:off x="467544" y="3861048"/>
            <a:ext cx="1685925" cy="2257425"/>
          </a:xfrm>
          <a:prstGeom prst="rect">
            <a:avLst/>
          </a:prstGeom>
        </p:spPr>
      </p:pic>
      <p:sp>
        <p:nvSpPr>
          <p:cNvPr id="12" name="Rectangle 11"/>
          <p:cNvSpPr/>
          <p:nvPr/>
        </p:nvSpPr>
        <p:spPr>
          <a:xfrm>
            <a:off x="2195736" y="1556792"/>
            <a:ext cx="6696744" cy="3785652"/>
          </a:xfrm>
          <a:prstGeom prst="rect">
            <a:avLst/>
          </a:prstGeom>
        </p:spPr>
        <p:txBody>
          <a:bodyPr wrap="square">
            <a:spAutoFit/>
          </a:bodyPr>
          <a:lstStyle/>
          <a:p>
            <a:pPr algn="just"/>
            <a:r>
              <a:rPr lang="ru-RU" sz="1600" dirty="0" smtClean="0">
                <a:latin typeface="+mj-lt"/>
              </a:rPr>
              <a:t>Кейнсианство: государство </a:t>
            </a:r>
            <a:r>
              <a:rPr lang="ru-RU" sz="1600" dirty="0" smtClean="0">
                <a:latin typeface="+mj-lt"/>
              </a:rPr>
              <a:t>имеет право и в некоторых случаях обязано вмешиваться в экономику и социальную сферу. Оппоненты </a:t>
            </a:r>
            <a:r>
              <a:rPr lang="ru-RU" sz="1600" dirty="0" err="1" smtClean="0">
                <a:latin typeface="+mj-lt"/>
              </a:rPr>
              <a:t>кейнсианской</a:t>
            </a:r>
            <a:r>
              <a:rPr lang="ru-RU" sz="1600" dirty="0" smtClean="0">
                <a:latin typeface="+mj-lt"/>
              </a:rPr>
              <a:t> школы, к которым стали прислушиваться с началом стагфляции, задались вопросом, почему вообще считается, что государство и назначенные чиновники, в частности, действуют во благо общества</a:t>
            </a:r>
            <a:r>
              <a:rPr lang="ru-RU" sz="1600" dirty="0" smtClean="0">
                <a:latin typeface="+mj-lt"/>
              </a:rPr>
              <a:t>?</a:t>
            </a:r>
          </a:p>
          <a:p>
            <a:pPr algn="just"/>
            <a:endParaRPr lang="ru-RU" sz="1600" dirty="0" smtClean="0">
              <a:latin typeface="+mj-lt"/>
            </a:endParaRPr>
          </a:p>
          <a:p>
            <a:pPr algn="just"/>
            <a:r>
              <a:rPr lang="ru-RU" sz="1600" dirty="0" smtClean="0">
                <a:latin typeface="+mj-lt"/>
              </a:rPr>
              <a:t>Маркиз де Кондорсе и теорема </a:t>
            </a:r>
            <a:r>
              <a:rPr lang="ru-RU" sz="1600" dirty="0" err="1" smtClean="0">
                <a:latin typeface="+mj-lt"/>
              </a:rPr>
              <a:t>Эрроу</a:t>
            </a:r>
            <a:r>
              <a:rPr lang="ru-RU" sz="1600" dirty="0" smtClean="0">
                <a:latin typeface="+mj-lt"/>
              </a:rPr>
              <a:t>: стремление к рациональности политической жизни ведет </a:t>
            </a:r>
            <a:r>
              <a:rPr lang="ru-RU" sz="1600" dirty="0" smtClean="0">
                <a:latin typeface="+mj-lt"/>
              </a:rPr>
              <a:t>к диктатуре. </a:t>
            </a:r>
            <a:endParaRPr lang="ru-RU" sz="1600" dirty="0" smtClean="0">
              <a:latin typeface="+mj-lt"/>
            </a:endParaRPr>
          </a:p>
          <a:p>
            <a:pPr algn="just"/>
            <a:endParaRPr lang="ru-RU" sz="1600" dirty="0" smtClean="0">
              <a:latin typeface="+mj-lt"/>
            </a:endParaRPr>
          </a:p>
          <a:p>
            <a:pPr algn="just"/>
            <a:r>
              <a:rPr lang="ru-RU" sz="1600" dirty="0" smtClean="0">
                <a:latin typeface="+mj-lt"/>
              </a:rPr>
              <a:t>Отсюда: исторически </a:t>
            </a:r>
            <a:r>
              <a:rPr lang="ru-RU" sz="1600" dirty="0" smtClean="0">
                <a:latin typeface="+mj-lt"/>
              </a:rPr>
              <a:t>естественным состоянием государства является скорее не общественный договор и демократия, а </a:t>
            </a:r>
            <a:r>
              <a:rPr lang="ru-RU" sz="1600" dirty="0" smtClean="0">
                <a:latin typeface="+mj-lt"/>
              </a:rPr>
              <a:t>диктатура</a:t>
            </a:r>
          </a:p>
          <a:p>
            <a:pPr algn="just"/>
            <a:endParaRPr lang="ru-RU" sz="1600" dirty="0" smtClean="0">
              <a:latin typeface="+mj-lt"/>
            </a:endParaRPr>
          </a:p>
          <a:p>
            <a:pPr algn="just"/>
            <a:r>
              <a:rPr lang="ru-RU" sz="1600" dirty="0" smtClean="0">
                <a:latin typeface="+mj-lt"/>
              </a:rPr>
              <a:t>Генезис модели: </a:t>
            </a:r>
            <a:r>
              <a:rPr lang="en-US" sz="1600" dirty="0" smtClean="0">
                <a:latin typeface="+mj-lt"/>
              </a:rPr>
              <a:t>Warlord Era </a:t>
            </a:r>
            <a:r>
              <a:rPr lang="ru-RU" sz="1600" dirty="0" smtClean="0">
                <a:latin typeface="+mj-lt"/>
              </a:rPr>
              <a:t>в Китае</a:t>
            </a:r>
            <a:endParaRPr lang="ru-RU" sz="1600" dirty="0">
              <a:latin typeface="+mj-lt"/>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Начальная">
  <a:themeElements>
    <a:clrScheme name="Другая 7">
      <a:dk1>
        <a:sysClr val="windowText" lastClr="000000"/>
      </a:dk1>
      <a:lt1>
        <a:sysClr val="window" lastClr="FFFFFF"/>
      </a:lt1>
      <a:dk2>
        <a:srgbClr val="464653"/>
      </a:dk2>
      <a:lt2>
        <a:srgbClr val="DDE9EC"/>
      </a:lt2>
      <a:accent1>
        <a:srgbClr val="2549AD"/>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Начальная">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14651</TotalTime>
  <Words>1474</Words>
  <Application>Microsoft Office PowerPoint</Application>
  <PresentationFormat>On-screen Show (4:3)</PresentationFormat>
  <Paragraphs>104</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Начальная</vt:lpstr>
      <vt:lpstr>Государство: теория и практика Часть 1</vt:lpstr>
      <vt:lpstr>Курс «Введение в неокономику»</vt:lpstr>
      <vt:lpstr>О государстве: исходные тезисы - 1</vt:lpstr>
      <vt:lpstr>О государстве: исходные тезисы - 2</vt:lpstr>
      <vt:lpstr>Понятие о государстве: Платон</vt:lpstr>
      <vt:lpstr>Понятие о государстве: Т. Гоббс (1651), Дж. Локк (1689) и Ж.-Ж. Руссо (1762)</vt:lpstr>
      <vt:lpstr>Понятие о государстве: марксизм</vt:lpstr>
      <vt:lpstr>Понятие о государстве: М.Бакунин (1873) и М.Вебер (1919)</vt:lpstr>
      <vt:lpstr>Понятие о государстве: М.Олсон (1993) и М.Макгуайр - 1</vt:lpstr>
      <vt:lpstr>Понятие о государстве: М.Олсон (1993) и М.Макгуайр - 2</vt:lpstr>
      <vt:lpstr>Понятие о государстве: М.Олсон (1993) и М.Макгуайр - 3</vt:lpstr>
      <vt:lpstr>Понятие о государстве: М.Олсон (1993) и М.Макгуайр - 4</vt:lpstr>
      <vt:lpstr>Лекция №6: итоги</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Неокономика ПК</dc:creator>
  <cp:lastModifiedBy>Haldar</cp:lastModifiedBy>
  <cp:revision>199</cp:revision>
  <dcterms:created xsi:type="dcterms:W3CDTF">2017-12-28T16:04:44Z</dcterms:created>
  <dcterms:modified xsi:type="dcterms:W3CDTF">2023-06-28T19:31:56Z</dcterms:modified>
</cp:coreProperties>
</file>