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7"/>
  </p:notesMasterIdLst>
  <p:sldIdLst>
    <p:sldId id="256" r:id="rId2"/>
    <p:sldId id="270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275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8" autoAdjust="0"/>
  </p:normalViewPr>
  <p:slideViewPr>
    <p:cSldViewPr>
      <p:cViewPr>
        <p:scale>
          <a:sx n="100" d="100"/>
          <a:sy n="100" d="100"/>
        </p:scale>
        <p:origin x="-216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9903A-4E79-4219-A03B-A013880CC8E9}" type="datetimeFigureOut">
              <a:rPr lang="ru-RU" smtClean="0"/>
              <a:pPr/>
              <a:t>21.08.2023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3DD6-FAB6-471E-B4B3-6E0CC766E1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D9FD0E-1DE8-4B9C-8817-D8E882E8070A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435C-6271-497D-A4E8-377C4D8EC4A0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CF78-B2ED-41AC-87DA-0C4F770D8FE0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051-129B-49C1-865D-B529CC09E5EA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6BEE5DA-66CE-4D1A-BF70-D43886AB4F25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EEF5-4C06-4FAE-886C-FD570C7C471C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AFBE-D141-489E-98DD-956E2305DFCA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C08E-5FC3-4A1E-9ED8-66D8852CF52B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586C-32B4-4DE0-BA0B-2D535CD89117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C228-33D2-4264-87CF-F5774753CE3F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998C-A8C5-4D17-9AB7-AB40E6726703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FF25E9-DE8D-4D83-B8AE-01DCF473EF9B}" type="datetime1">
              <a:rPr lang="ru-RU" smtClean="0"/>
              <a:pPr/>
              <a:t>21.08.2023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Государство: теория и практика</a:t>
            </a:r>
            <a:br>
              <a:rPr lang="ru-RU" dirty="0" smtClean="0"/>
            </a:br>
            <a:r>
              <a:rPr lang="ru-RU" dirty="0" smtClean="0"/>
              <a:t>Часть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21 августа </a:t>
            </a:r>
            <a:r>
              <a:rPr lang="ru-RU" dirty="0" smtClean="0"/>
              <a:t>2023 года, г.Москва</a:t>
            </a:r>
            <a:endParaRPr lang="ru-RU" dirty="0"/>
          </a:p>
        </p:txBody>
      </p:sp>
      <p:pic>
        <p:nvPicPr>
          <p:cNvPr id="5" name="Рисунок 4" descr="horizontal-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908720"/>
            <a:ext cx="6072162" cy="175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Территориальная империя - 1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218238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Территориальная империя - нормальная форма государственности феодальной эпохи. Историческими примерами территориальных империй являются Византийская (затем Османская) империя, Священная Римская империя, Великое княжество Литовское (затем Речь </a:t>
            </a:r>
            <a:r>
              <a:rPr lang="ru-RU" sz="1600" dirty="0" err="1" smtClean="0">
                <a:latin typeface="+mj-lt"/>
              </a:rPr>
              <a:t>Посполита</a:t>
            </a:r>
            <a:r>
              <a:rPr lang="ru-RU" sz="1600" dirty="0" smtClean="0">
                <a:latin typeface="+mj-lt"/>
              </a:rPr>
              <a:t>), </a:t>
            </a:r>
            <a:r>
              <a:rPr lang="ru-RU" sz="1600" dirty="0" smtClean="0">
                <a:latin typeface="+mj-lt"/>
              </a:rPr>
              <a:t>Швеция, </a:t>
            </a:r>
            <a:r>
              <a:rPr lang="ru-RU" sz="1600" dirty="0" smtClean="0">
                <a:latin typeface="+mj-lt"/>
              </a:rPr>
              <a:t>Австро-Венгрия, Российская Империя.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Легитимность </a:t>
            </a:r>
            <a:r>
              <a:rPr lang="ru-RU" sz="1600" dirty="0" smtClean="0">
                <a:latin typeface="+mj-lt"/>
              </a:rPr>
              <a:t>системы власти в территориальной империи основывается на наличии некоторой задачи</a:t>
            </a:r>
            <a:r>
              <a:rPr lang="ru-RU" sz="1600" dirty="0" smtClean="0">
                <a:latin typeface="+mj-lt"/>
              </a:rPr>
              <a:t>. По </a:t>
            </a:r>
            <a:r>
              <a:rPr lang="ru-RU" sz="1600" dirty="0" smtClean="0">
                <a:latin typeface="+mj-lt"/>
              </a:rPr>
              <a:t>умолчанию, если имперская задача не формулируется в явном виде, предполагается, что таковой является расширение империи. 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Если </a:t>
            </a:r>
            <a:r>
              <a:rPr lang="ru-RU" sz="1600" dirty="0" smtClean="0">
                <a:latin typeface="+mj-lt"/>
              </a:rPr>
              <a:t>империя перестает расширяться, не выработав при этом иной содержательной имперской задачи, она исчезает. В благоприятном случае она становится национальным государством, в неблагоприятном - распадается на неустойчивые </a:t>
            </a:r>
            <a:r>
              <a:rPr lang="ru-RU" sz="1600" dirty="0" err="1" smtClean="0">
                <a:latin typeface="+mj-lt"/>
              </a:rPr>
              <a:t>постимперские</a:t>
            </a:r>
            <a:r>
              <a:rPr lang="ru-RU" sz="1600" dirty="0" smtClean="0">
                <a:latin typeface="+mj-lt"/>
              </a:rPr>
              <a:t> территории. </a:t>
            </a:r>
            <a:r>
              <a:rPr lang="ru-RU" sz="1600" dirty="0" smtClean="0">
                <a:latin typeface="+mj-lt"/>
              </a:rPr>
              <a:t>Пример: РИ -</a:t>
            </a:r>
            <a:r>
              <a:rPr lang="en-US" sz="1600" dirty="0" smtClean="0">
                <a:latin typeface="+mj-lt"/>
              </a:rPr>
              <a:t>&gt; </a:t>
            </a:r>
            <a:r>
              <a:rPr lang="ru-RU" sz="1600" dirty="0" smtClean="0">
                <a:latin typeface="+mj-lt"/>
              </a:rPr>
              <a:t>СССР (социализм)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Имперская задача должна быть идеальной по своей сути. </a:t>
            </a:r>
            <a:endParaRPr lang="ru-RU" sz="1600" b="1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Территориальная </a:t>
            </a:r>
            <a:r>
              <a:rPr lang="ru-RU" sz="1600" b="1" dirty="0" smtClean="0">
                <a:latin typeface="+mj-lt"/>
              </a:rPr>
              <a:t>империя - явление, которое существует в обществе, в котором доминирует сельское, неструктурированное сознание. И даже если в этом обществе большинство населения формально живет в городах, это принципиально дела не меняет.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Территориальная империя - 2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218238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Имперская власть основывается в том числе, а может быть, даже и в первую очередь на том, что она является носителем более высокого сознания: структурированного, </a:t>
            </a:r>
            <a:r>
              <a:rPr lang="ru-RU" sz="1600" dirty="0" smtClean="0">
                <a:latin typeface="+mj-lt"/>
              </a:rPr>
              <a:t>правового, экономического.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Это более высокое сознание верховной власти как раз и связано с наличием имперской задачи, с понимаем ограниченности собственной власти, с необходимостью пользоваться ею только в строго установленных рамках</a:t>
            </a:r>
            <a:r>
              <a:rPr lang="ru-RU" sz="1600" dirty="0" smtClean="0">
                <a:latin typeface="+mj-lt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Управление элитой осуществляется через </a:t>
            </a:r>
            <a:r>
              <a:rPr lang="ru-RU" sz="1600" dirty="0" err="1" smtClean="0">
                <a:latin typeface="+mj-lt"/>
              </a:rPr>
              <a:t>прагматизацию</a:t>
            </a:r>
            <a:r>
              <a:rPr lang="ru-RU" sz="1600" dirty="0" smtClean="0">
                <a:latin typeface="+mj-lt"/>
              </a:rPr>
              <a:t> идеальной имперской задачи, причем монополия на трактовку и </a:t>
            </a:r>
            <a:r>
              <a:rPr lang="ru-RU" sz="1600" dirty="0" err="1" smtClean="0">
                <a:latin typeface="+mj-lt"/>
              </a:rPr>
              <a:t>прагматизацию</a:t>
            </a:r>
            <a:r>
              <a:rPr lang="ru-RU" sz="1600" dirty="0" smtClean="0">
                <a:latin typeface="+mj-lt"/>
              </a:rPr>
              <a:t> принадлежит верховной власти. Поскольку имперская задача носит идеальный, и даже сакральный характер, постольку элита может только слепо служить ей. Если элита начнет о ней рассуждать, то ни к чему хорошему это не приведет</a:t>
            </a:r>
            <a:r>
              <a:rPr lang="ru-RU" sz="1600" dirty="0" smtClean="0">
                <a:latin typeface="+mj-lt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Пример: РФ и культ «величия» – который не равен задаче по «удвоению ВВП».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Искусство </a:t>
            </a:r>
            <a:r>
              <a:rPr lang="ru-RU" sz="1600" dirty="0" smtClean="0">
                <a:latin typeface="+mj-lt"/>
              </a:rPr>
              <a:t>управления в территориальной империи в этом и заключается: в умении </a:t>
            </a:r>
            <a:r>
              <a:rPr lang="ru-RU" sz="1600" dirty="0" err="1" smtClean="0">
                <a:latin typeface="+mj-lt"/>
              </a:rPr>
              <a:t>прагматизировать</a:t>
            </a:r>
            <a:r>
              <a:rPr lang="ru-RU" sz="1600" dirty="0" smtClean="0">
                <a:latin typeface="+mj-lt"/>
              </a:rPr>
              <a:t> имперскую идею и в умении своевременно </a:t>
            </a:r>
            <a:r>
              <a:rPr lang="ru-RU" sz="1600" dirty="0" err="1" smtClean="0">
                <a:latin typeface="+mj-lt"/>
              </a:rPr>
              <a:t>прагматизацию</a:t>
            </a:r>
            <a:r>
              <a:rPr lang="ru-RU" sz="1600" dirty="0" smtClean="0">
                <a:latin typeface="+mj-lt"/>
              </a:rPr>
              <a:t> изменять, не ставя саму имперскую идею под сомнение</a:t>
            </a:r>
            <a:r>
              <a:rPr lang="ru-RU" sz="1600" dirty="0" smtClean="0">
                <a:latin typeface="+mj-lt"/>
              </a:rPr>
              <a:t>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Не </a:t>
            </a:r>
            <a:r>
              <a:rPr lang="ru-RU" sz="1600" dirty="0" smtClean="0">
                <a:latin typeface="+mj-lt"/>
              </a:rPr>
              <a:t>надо думать, что где-то в природе существует такая идея, на реализацию которой можно мобилизовать население территориальной империи. Любая такая идея будет населению безразлична, за исключением некоторой его части, живущей национально-государственническими иллюзиями.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Национальное государство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218238"/>
            <a:ext cx="835292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Это </a:t>
            </a:r>
            <a:r>
              <a:rPr lang="ru-RU" sz="1600" dirty="0" smtClean="0">
                <a:latin typeface="+mj-lt"/>
              </a:rPr>
              <a:t>форма политической организации территории, как правило, имеющей протяженные естественные границы, с особым типом расселения. 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Этот </a:t>
            </a:r>
            <a:r>
              <a:rPr lang="ru-RU" sz="1600" dirty="0" smtClean="0">
                <a:latin typeface="+mj-lt"/>
              </a:rPr>
              <a:t>особый тип расселения включает в себя следующие важные элементы: достаточно высокая плотность населения, в том числе и сельского, наличие разветвленной сети малых городов как центров сельских территорий, средних и крупных городов как центров промышленного развития, наличие городского центра, признанного в качестве идеологического и культурного центра. 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Такая </a:t>
            </a:r>
            <a:r>
              <a:rPr lang="ru-RU" sz="1600" dirty="0" smtClean="0">
                <a:latin typeface="+mj-lt"/>
              </a:rPr>
              <a:t>система расселения образует коммуникационную сеть, по которой происходит освоение городским сознанием обширной </a:t>
            </a:r>
            <a:r>
              <a:rPr lang="ru-RU" sz="1600" dirty="0" err="1" smtClean="0">
                <a:latin typeface="+mj-lt"/>
              </a:rPr>
              <a:t>негородской</a:t>
            </a:r>
            <a:r>
              <a:rPr lang="ru-RU" sz="1600" dirty="0" smtClean="0">
                <a:latin typeface="+mj-lt"/>
              </a:rPr>
              <a:t> территории: на определенном историческом этапе такого освоения может возникнуть национальное государство</a:t>
            </a:r>
            <a:r>
              <a:rPr lang="ru-RU" sz="1600" dirty="0" smtClean="0">
                <a:latin typeface="+mj-lt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Россия (в текущих границах) </a:t>
            </a:r>
            <a:r>
              <a:rPr lang="ru-RU" sz="1600" i="1" dirty="0" smtClean="0">
                <a:latin typeface="+mj-lt"/>
              </a:rPr>
              <a:t>не может быть национальным государством, потому что в ней не было и не будет системы расселения, в рамках которой возможно формирование национального государства. </a:t>
            </a:r>
            <a:endParaRPr lang="ru-RU" sz="1600" i="1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ru-RU" sz="1600" b="1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Национальное государство есть производное от нации. Нация есть сообщество людей, </a:t>
            </a:r>
            <a:r>
              <a:rPr lang="ru-RU" sz="1600" b="1" dirty="0" err="1" smtClean="0">
                <a:latin typeface="+mj-lt"/>
              </a:rPr>
              <a:t>самообразовавшееся</a:t>
            </a:r>
            <a:r>
              <a:rPr lang="ru-RU" sz="1600" b="1" dirty="0" smtClean="0">
                <a:latin typeface="+mj-lt"/>
              </a:rPr>
              <a:t> и самоопределившееся в итоге политического акта: революции или же геноцида.</a:t>
            </a:r>
            <a:endParaRPr lang="ru-RU" sz="16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Национальная империя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218238"/>
            <a:ext cx="83529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Примерно определяется как метрополия с нацией в центре + колонии по периметру</a:t>
            </a:r>
            <a:r>
              <a:rPr lang="ru-RU" sz="1600" dirty="0" smtClean="0">
                <a:latin typeface="+mj-lt"/>
              </a:rPr>
              <a:t>. Национальная империя создается нацией исходя из ее собственных интересов. 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Иногда </a:t>
            </a:r>
            <a:r>
              <a:rPr lang="ru-RU" sz="1600" dirty="0" smtClean="0">
                <a:latin typeface="+mj-lt"/>
              </a:rPr>
              <a:t>эти национальные интересы начинают требовать ухода из колоний или даже полной ликвидации империи. 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Способна существовать, только если колонии находятся на более низком уровне развития.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Не является долговременно стабильной: есть риск при проблеме в колониях «сбросить» их и отойти на стадию национального государства.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Национальное государство тоже не является долговременно стабильной историей: внутри НГ могут образовываться новые нации (если оно не является литым и </a:t>
            </a:r>
            <a:r>
              <a:rPr lang="ru-RU" sz="1600" dirty="0" err="1" smtClean="0">
                <a:latin typeface="+mj-lt"/>
              </a:rPr>
              <a:t>моноэтничным</a:t>
            </a:r>
            <a:r>
              <a:rPr lang="ru-RU" sz="1600" dirty="0" smtClean="0">
                <a:latin typeface="+mj-lt"/>
              </a:rPr>
              <a:t>)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Примеры: Британская Империя, почти получившаяся Японская Империя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i="1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В  территориальной  империи  </a:t>
            </a:r>
            <a:r>
              <a:rPr lang="ru-RU" sz="1600" b="1" dirty="0" err="1" smtClean="0">
                <a:latin typeface="+mj-lt"/>
              </a:rPr>
              <a:t>империообразующей</a:t>
            </a:r>
            <a:r>
              <a:rPr lang="ru-RU" sz="1600" b="1" dirty="0" smtClean="0">
                <a:latin typeface="+mj-lt"/>
              </a:rPr>
              <a:t>  нации  нет и не может быть в принципе. В национальной империи без имперской нации – никак.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Лекция </a:t>
            </a:r>
            <a:r>
              <a:rPr lang="ru-RU" dirty="0" smtClean="0"/>
              <a:t>№7: </a:t>
            </a:r>
            <a:r>
              <a:rPr lang="ru-RU" dirty="0" smtClean="0"/>
              <a:t>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</a:t>
            </a:r>
            <a:r>
              <a:rPr lang="ru-RU" sz="1600" i="1" dirty="0" smtClean="0">
                <a:latin typeface="+mj-lt"/>
              </a:rPr>
              <a:t>Рассмотрена история борьбы пап и императоров, образование свободного капитала</a:t>
            </a:r>
            <a:endParaRPr lang="ru-RU" sz="1600" i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</a:t>
            </a:r>
            <a:r>
              <a:rPr lang="ru-RU" sz="1600" i="1" dirty="0" smtClean="0">
                <a:latin typeface="+mj-lt"/>
              </a:rPr>
              <a:t>Рассмотрена типология государств – от </a:t>
            </a:r>
            <a:r>
              <a:rPr lang="ru-RU" sz="1600" i="1" dirty="0" err="1" smtClean="0">
                <a:latin typeface="+mj-lt"/>
              </a:rPr>
              <a:t>протогосударственных</a:t>
            </a:r>
            <a:r>
              <a:rPr lang="ru-RU" sz="1600" i="1" dirty="0" smtClean="0">
                <a:latin typeface="+mj-lt"/>
              </a:rPr>
              <a:t> образований до национальной империи</a:t>
            </a:r>
            <a:endParaRPr lang="ru-RU" sz="1600" i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orizontal-no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32656"/>
            <a:ext cx="4343971" cy="12542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161476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5013176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neoconomica.org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016800"/>
            <a:ext cx="1942768" cy="19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6748" y="3016800"/>
            <a:ext cx="19177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6588224" y="5013176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t.me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Downloads\qr_youtub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016800"/>
            <a:ext cx="1956737" cy="19692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699792" y="5013176"/>
            <a:ext cx="3766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www.youtube.com/neoconomica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Курс «Введение в </a:t>
            </a:r>
            <a:r>
              <a:rPr lang="ru-RU" dirty="0" err="1" smtClean="0"/>
              <a:t>неокономику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218238"/>
            <a:ext cx="79928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Генезис и аксиоматика </a:t>
            </a:r>
            <a:r>
              <a:rPr lang="ru-RU" sz="1600" dirty="0" err="1" smtClean="0">
                <a:latin typeface="+mj-lt"/>
              </a:rPr>
              <a:t>неокономики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и все-все-все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Деньги, разделение труда и воспроизводственный контур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Воспроизводственный контур, взаимодействие контуров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Формирование финансового сектора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Государство. Часть 1</a:t>
            </a:r>
            <a:r>
              <a:rPr lang="ru-RU" sz="1600" dirty="0" smtClean="0">
                <a:latin typeface="+mj-lt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Государство. Часть 2.</a:t>
            </a:r>
            <a:endParaRPr lang="ru-RU" sz="16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О </a:t>
            </a:r>
            <a:r>
              <a:rPr lang="ru-RU" dirty="0" smtClean="0"/>
              <a:t>реальных государствах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568" y="1218238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Генезис государств – </a:t>
            </a:r>
            <a:r>
              <a:rPr lang="ru-RU" sz="1600" dirty="0" err="1" smtClean="0">
                <a:latin typeface="+mj-lt"/>
              </a:rPr>
              <a:t>мифологичен</a:t>
            </a:r>
            <a:r>
              <a:rPr lang="ru-RU" sz="1600" dirty="0" smtClean="0">
                <a:latin typeface="+mj-lt"/>
              </a:rPr>
              <a:t>. Даже сейча</a:t>
            </a:r>
            <a:r>
              <a:rPr lang="ru-RU" sz="1600" dirty="0" smtClean="0">
                <a:latin typeface="+mj-lt"/>
              </a:rPr>
              <a:t>с. Государства охраняют свою «</a:t>
            </a:r>
            <a:r>
              <a:rPr lang="ru-RU" sz="1600" dirty="0" err="1" smtClean="0">
                <a:latin typeface="+mj-lt"/>
              </a:rPr>
              <a:t>сакральность</a:t>
            </a:r>
            <a:r>
              <a:rPr lang="ru-RU" sz="1600" dirty="0" smtClean="0">
                <a:latin typeface="+mj-lt"/>
              </a:rPr>
              <a:t>».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Несмотря на это, государства рождаются и умирают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Государства различны, но при этом же сильно похожи между собой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Европейские государства имеют в своей истории уникальный фактор, нехарактерный для иных территорий: </a:t>
            </a:r>
            <a:r>
              <a:rPr lang="ru-RU" sz="1600" b="1" dirty="0" smtClean="0">
                <a:latin typeface="+mj-lt"/>
              </a:rPr>
              <a:t>борьбу пап и императоров</a:t>
            </a:r>
            <a:r>
              <a:rPr lang="ru-RU" sz="1600" dirty="0" smtClean="0">
                <a:latin typeface="+mj-lt"/>
              </a:rPr>
              <a:t>.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Борьба пап и императоров - 1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79912" y="1218238"/>
            <a:ext cx="48965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католической церкви с самого начала сложилась строгая централизация власти</a:t>
            </a:r>
            <a:r>
              <a:rPr lang="ru-RU" sz="1600" dirty="0" smtClean="0">
                <a:latin typeface="+mj-lt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VIII в. образовалось Папское государство, в которое входили земли Римской области и </a:t>
            </a:r>
            <a:r>
              <a:rPr lang="ru-RU" sz="1600" dirty="0" err="1" smtClean="0">
                <a:latin typeface="+mj-lt"/>
              </a:rPr>
              <a:t>Равеннского</a:t>
            </a:r>
            <a:r>
              <a:rPr lang="ru-RU" sz="1600" dirty="0" smtClean="0">
                <a:latin typeface="+mj-lt"/>
              </a:rPr>
              <a:t> экзархата. Церковь на средневековом Западе была государством в государстве. 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Она </a:t>
            </a:r>
            <a:r>
              <a:rPr lang="ru-RU" sz="1600" dirty="0" smtClean="0">
                <a:latin typeface="+mj-lt"/>
              </a:rPr>
              <a:t>получала в дар от императоров и знати земельные владения. К XV в. духовенство владело 1/3 обрабатываемой земли. </a:t>
            </a:r>
            <a:endParaRPr lang="ru-RU" sz="1600" dirty="0" smtClean="0">
              <a:latin typeface="+mj-lt"/>
            </a:endParaRPr>
          </a:p>
        </p:txBody>
      </p:sp>
      <p:pic>
        <p:nvPicPr>
          <p:cNvPr id="1026" name="Picture 2" descr="Оттон 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340768"/>
            <a:ext cx="3095625" cy="2238376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23528" y="4005064"/>
            <a:ext cx="83529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Со времен правления </a:t>
            </a:r>
            <a:r>
              <a:rPr lang="ru-RU" sz="1600" dirty="0" err="1" smtClean="0">
                <a:latin typeface="+mj-lt"/>
              </a:rPr>
              <a:t>Оттона</a:t>
            </a:r>
            <a:r>
              <a:rPr lang="ru-RU" sz="1600" dirty="0" smtClean="0">
                <a:latin typeface="+mj-lt"/>
              </a:rPr>
              <a:t> I </a:t>
            </a:r>
            <a:r>
              <a:rPr lang="ru-RU" sz="1600" dirty="0" smtClean="0">
                <a:latin typeface="+mj-lt"/>
              </a:rPr>
              <a:t>германские </a:t>
            </a:r>
            <a:r>
              <a:rPr lang="ru-RU" sz="1600" dirty="0" smtClean="0">
                <a:latin typeface="+mj-lt"/>
              </a:rPr>
              <a:t>императоры стали  распоряжаться церковными кафедрами в Италии, низлагать и возводить на престол пап, контролировать их избрание. </a:t>
            </a:r>
            <a:r>
              <a:rPr lang="ru-RU" sz="1600" dirty="0" smtClean="0">
                <a:latin typeface="+mj-lt"/>
              </a:rPr>
              <a:t>Епископальная </a:t>
            </a:r>
            <a:r>
              <a:rPr lang="ru-RU" sz="1600" dirty="0" smtClean="0">
                <a:latin typeface="+mj-lt"/>
              </a:rPr>
              <a:t>политика </a:t>
            </a:r>
            <a:r>
              <a:rPr lang="ru-RU" sz="1600" dirty="0" err="1" smtClean="0">
                <a:latin typeface="+mj-lt"/>
              </a:rPr>
              <a:t>Оттона</a:t>
            </a:r>
            <a:r>
              <a:rPr lang="ru-RU" sz="1600" dirty="0" smtClean="0">
                <a:latin typeface="+mj-lt"/>
              </a:rPr>
              <a:t> I нашла свое логическое завершение в захвате Рима как центра католической церкви. Использовав феодальные распри в Италии, </a:t>
            </a:r>
            <a:r>
              <a:rPr lang="ru-RU" sz="1600" dirty="0" err="1" smtClean="0">
                <a:latin typeface="+mj-lt"/>
              </a:rPr>
              <a:t>Оттон</a:t>
            </a:r>
            <a:r>
              <a:rPr lang="ru-RU" sz="1600" dirty="0" smtClean="0">
                <a:latin typeface="+mj-lt"/>
              </a:rPr>
              <a:t> I короновался в 962 г. в Риме императором</a:t>
            </a:r>
            <a:r>
              <a:rPr lang="ru-RU" sz="1600" dirty="0" smtClean="0">
                <a:latin typeface="+mj-lt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Первые правители Священной Римской империи часто вмешивались в бурные выборы пап и междоусобицы римской знати, без церемоний заменяя неугодных своими ставленниками. Последним на такой шаг решился император Генрих III (1039–56)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Борьба пап и императоров - 2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79912" y="1218238"/>
            <a:ext cx="48965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Папа </a:t>
            </a:r>
            <a:r>
              <a:rPr lang="ru-RU" sz="1600" dirty="0" smtClean="0">
                <a:latin typeface="+mj-lt"/>
              </a:rPr>
              <a:t>Лев IX (1049–54), энергично взялся за проведение реформы, разъезжая по всей Европе с миссией искоренения пороков духовенства</a:t>
            </a:r>
            <a:r>
              <a:rPr lang="ru-RU" sz="1600" dirty="0" smtClean="0">
                <a:latin typeface="+mj-lt"/>
              </a:rPr>
              <a:t>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</a:t>
            </a:r>
            <a:r>
              <a:rPr lang="ru-RU" sz="1600" dirty="0" smtClean="0">
                <a:latin typeface="+mj-lt"/>
              </a:rPr>
              <a:t>Риме Николай II (1059–61) учредил для избрания пап конклав кардиналов, положив конец вмешательству в выборы вельмож и императоров</a:t>
            </a:r>
            <a:r>
              <a:rPr lang="ru-RU" sz="1600" dirty="0" smtClean="0">
                <a:latin typeface="+mj-lt"/>
              </a:rPr>
              <a:t>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Но это было лишь началом борьбы за выход церкви из-под влияния светских государей. </a:t>
            </a:r>
            <a:endParaRPr lang="ru-RU" sz="1600" dirty="0" smtClean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4005064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Императоры </a:t>
            </a:r>
            <a:r>
              <a:rPr lang="ru-RU" sz="1600" dirty="0" smtClean="0">
                <a:latin typeface="+mj-lt"/>
              </a:rPr>
              <a:t>издавна сами назначали епископов в своих </a:t>
            </a:r>
            <a:r>
              <a:rPr lang="ru-RU" sz="1600" dirty="0" smtClean="0">
                <a:latin typeface="+mj-lt"/>
              </a:rPr>
              <a:t>владениях – т.н. </a:t>
            </a:r>
            <a:r>
              <a:rPr lang="ru-RU" sz="1600" dirty="0" smtClean="0">
                <a:latin typeface="+mj-lt"/>
              </a:rPr>
              <a:t>право инвеституры. </a:t>
            </a:r>
            <a:r>
              <a:rPr lang="ru-RU" sz="1600" dirty="0" smtClean="0">
                <a:latin typeface="+mj-lt"/>
              </a:rPr>
              <a:t>Оно имело </a:t>
            </a:r>
            <a:r>
              <a:rPr lang="ru-RU" sz="1600" dirty="0" smtClean="0">
                <a:latin typeface="+mj-lt"/>
              </a:rPr>
              <a:t>для императоров огромное значение, т. к. епископы стояли на верхних ступенях имперской иерархии и наделялись крупными земельными владениями, которые </a:t>
            </a:r>
            <a:r>
              <a:rPr lang="ru-RU" sz="1600" dirty="0" smtClean="0">
                <a:latin typeface="+mj-lt"/>
              </a:rPr>
              <a:t>не </a:t>
            </a:r>
            <a:r>
              <a:rPr lang="ru-RU" sz="1600" dirty="0" smtClean="0">
                <a:latin typeface="+mj-lt"/>
              </a:rPr>
              <a:t>могли передавать по наследству. 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</a:t>
            </a:r>
            <a:r>
              <a:rPr lang="ru-RU" sz="1600" dirty="0" smtClean="0">
                <a:latin typeface="+mj-lt"/>
              </a:rPr>
              <a:t>1175 г. папа Григорий VII осудил инвеституру и призвал императора Генриха IV в Рим держать ответ за допущенные прегрешения. Генрих IV попытался низложить папу, а  тот в отместку отлучил императора от церкви. Положение Генриха IV подорвали вспыхнувшие мятежи германских феодалов, которые препятствовали борьбе с папской властью.</a:t>
            </a:r>
            <a:endParaRPr lang="ru-RU" sz="1600" dirty="0" smtClean="0">
              <a:latin typeface="+mj-lt"/>
            </a:endParaRPr>
          </a:p>
        </p:txBody>
      </p:sp>
      <p:pic>
        <p:nvPicPr>
          <p:cNvPr id="20482" name="Picture 2" descr="Хождение в Каноссу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347414"/>
            <a:ext cx="3312368" cy="23696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Борьба пап и императоров - 3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79912" y="1218238"/>
            <a:ext cx="48965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По </a:t>
            </a:r>
            <a:r>
              <a:rPr lang="ru-RU" sz="1600" dirty="0" err="1" smtClean="0">
                <a:latin typeface="+mj-lt"/>
              </a:rPr>
              <a:t>Вормсскому</a:t>
            </a:r>
            <a:r>
              <a:rPr lang="ru-RU" sz="1600" dirty="0" smtClean="0">
                <a:latin typeface="+mj-lt"/>
              </a:rPr>
              <a:t> конкордату 1122 г. духовную инвеституру отныне осуществлял папа, наделявший каноников символами духовной власти. Император мог присутствовать на выборах церковников, но осуществлял только светскую инвеституру – наделял каноника земельным владением с соответствующими вассальными обязанностями</a:t>
            </a:r>
            <a:r>
              <a:rPr lang="ru-RU" sz="1600" dirty="0" smtClean="0">
                <a:latin typeface="+mj-lt"/>
              </a:rPr>
              <a:t>.</a:t>
            </a:r>
            <a:endParaRPr lang="ru-RU" sz="1600" dirty="0" smtClean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3933056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Наивысшего могущества власть папы </a:t>
            </a:r>
            <a:r>
              <a:rPr lang="ru-RU" sz="1600" dirty="0" smtClean="0">
                <a:latin typeface="+mj-lt"/>
              </a:rPr>
              <a:t>достигла </a:t>
            </a:r>
            <a:r>
              <a:rPr lang="ru-RU" sz="1600" dirty="0" smtClean="0">
                <a:latin typeface="+mj-lt"/>
              </a:rPr>
              <a:t>при Иннокентии III (1198–1216), </a:t>
            </a:r>
            <a:r>
              <a:rPr lang="ru-RU" sz="1600" dirty="0" smtClean="0">
                <a:latin typeface="+mj-lt"/>
              </a:rPr>
              <a:t>избранном </a:t>
            </a:r>
            <a:r>
              <a:rPr lang="ru-RU" sz="1600" dirty="0" smtClean="0">
                <a:latin typeface="+mj-lt"/>
              </a:rPr>
              <a:t>папой в 37 </a:t>
            </a:r>
            <a:r>
              <a:rPr lang="ru-RU" sz="1600" dirty="0" smtClean="0">
                <a:latin typeface="+mj-lt"/>
              </a:rPr>
              <a:t>лет. Иннокентий </a:t>
            </a:r>
            <a:r>
              <a:rPr lang="ru-RU" sz="1600" dirty="0" smtClean="0">
                <a:latin typeface="+mj-lt"/>
              </a:rPr>
              <a:t>утверждал, что папа не только преемник апостола Петра, но и наместник </a:t>
            </a:r>
            <a:r>
              <a:rPr lang="ru-RU" sz="1600" dirty="0" smtClean="0">
                <a:latin typeface="+mj-lt"/>
              </a:rPr>
              <a:t>самого </a:t>
            </a:r>
            <a:r>
              <a:rPr lang="ru-RU" sz="1600" dirty="0" smtClean="0">
                <a:latin typeface="+mj-lt"/>
              </a:rPr>
              <a:t>Бога на Земле, призванный «</a:t>
            </a:r>
            <a:r>
              <a:rPr lang="ru-RU" sz="1600" dirty="0" smtClean="0">
                <a:latin typeface="+mj-lt"/>
              </a:rPr>
              <a:t>господствовать </a:t>
            </a:r>
            <a:r>
              <a:rPr lang="ru-RU" sz="1600" dirty="0" smtClean="0">
                <a:latin typeface="+mj-lt"/>
              </a:rPr>
              <a:t>над всеми народами и </a:t>
            </a:r>
            <a:r>
              <a:rPr lang="ru-RU" sz="1600" dirty="0" smtClean="0">
                <a:latin typeface="+mj-lt"/>
              </a:rPr>
              <a:t>царствами»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Иннокентий </a:t>
            </a:r>
            <a:r>
              <a:rPr lang="ru-RU" sz="1600" dirty="0" smtClean="0">
                <a:latin typeface="+mj-lt"/>
              </a:rPr>
              <a:t>III расширил границы Папской области. Он вмешивался в отношения между государствами и во внутренние дела </a:t>
            </a:r>
            <a:r>
              <a:rPr lang="ru-RU" sz="1600" dirty="0" smtClean="0">
                <a:latin typeface="+mj-lt"/>
              </a:rPr>
              <a:t>европейских </a:t>
            </a:r>
            <a:r>
              <a:rPr lang="ru-RU" sz="1600" dirty="0" smtClean="0">
                <a:latin typeface="+mj-lt"/>
              </a:rPr>
              <a:t>стран. Одно время папа возводил на </a:t>
            </a:r>
            <a:r>
              <a:rPr lang="ru-RU" sz="1600" dirty="0" smtClean="0">
                <a:latin typeface="+mj-lt"/>
              </a:rPr>
              <a:t>престол </a:t>
            </a:r>
            <a:r>
              <a:rPr lang="ru-RU" sz="1600" dirty="0" smtClean="0">
                <a:latin typeface="+mj-lt"/>
              </a:rPr>
              <a:t>и смещал императоров. Его считали </a:t>
            </a:r>
            <a:r>
              <a:rPr lang="ru-RU" sz="1600" dirty="0" smtClean="0">
                <a:latin typeface="+mj-lt"/>
              </a:rPr>
              <a:t>высшим </a:t>
            </a:r>
            <a:r>
              <a:rPr lang="ru-RU" sz="1600" dirty="0" smtClean="0">
                <a:latin typeface="+mj-lt"/>
              </a:rPr>
              <a:t>судьей в католическом мире. Вассалами папы признали себя короли Англии, Польши, некоторых государств Пиренейского </a:t>
            </a:r>
            <a:r>
              <a:rPr lang="ru-RU" sz="1600" dirty="0" smtClean="0">
                <a:latin typeface="+mj-lt"/>
              </a:rPr>
              <a:t>полуострова</a:t>
            </a:r>
            <a:r>
              <a:rPr lang="ru-RU" sz="1600" dirty="0" smtClean="0">
                <a:latin typeface="+mj-lt"/>
              </a:rPr>
              <a:t>.</a:t>
            </a:r>
            <a:endParaRPr lang="ru-RU" sz="1600" dirty="0" smtClean="0">
              <a:latin typeface="+mj-lt"/>
            </a:endParaRPr>
          </a:p>
        </p:txBody>
      </p:sp>
      <p:pic>
        <p:nvPicPr>
          <p:cNvPr id="21506" name="Picture 2" descr="Иннокентий II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7" y="1340768"/>
            <a:ext cx="3086057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Борьба пап и императоров - 4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218238"/>
            <a:ext cx="83529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Самым </a:t>
            </a:r>
            <a:r>
              <a:rPr lang="ru-RU" sz="1600" dirty="0" smtClean="0">
                <a:latin typeface="+mj-lt"/>
              </a:rPr>
              <a:t>важным следствием войн между папами и императорами стало </a:t>
            </a:r>
            <a:r>
              <a:rPr lang="ru-RU" sz="1600" b="1" dirty="0" smtClean="0">
                <a:latin typeface="+mj-lt"/>
              </a:rPr>
              <a:t>получение независимости </a:t>
            </a:r>
            <a:r>
              <a:rPr lang="ru-RU" sz="1600" dirty="0" smtClean="0">
                <a:latin typeface="+mj-lt"/>
              </a:rPr>
              <a:t>многими городами. В результате острой фазы военных конфликтов между двумя властями многие города Европы уже в </a:t>
            </a:r>
            <a:r>
              <a:rPr lang="ru-RU" sz="1600" dirty="0" smtClean="0">
                <a:latin typeface="+mj-lt"/>
              </a:rPr>
              <a:t>XII-XIII вв</a:t>
            </a:r>
            <a:r>
              <a:rPr lang="ru-RU" sz="1600" dirty="0" smtClean="0">
                <a:latin typeface="+mj-lt"/>
              </a:rPr>
              <a:t>. получили свободу (за поддержку той или иной стороны). Вольные города сами стали крупными феодалами, а впоследствии получили статус имперских городов. В основном это торговые города Южной Франции и Северной Италии, но и в Германии Рейнская лига насчитывала около 70 городов</a:t>
            </a:r>
            <a:r>
              <a:rPr lang="ru-RU" sz="1600" dirty="0" smtClean="0">
                <a:latin typeface="+mj-lt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Но более важно то, что </a:t>
            </a:r>
            <a:r>
              <a:rPr lang="ru-RU" sz="1600" b="1" dirty="0" smtClean="0">
                <a:latin typeface="+mj-lt"/>
              </a:rPr>
              <a:t>независимые города начали быстро аккумулировать богатство и увеличивать свои капиталы</a:t>
            </a:r>
            <a:r>
              <a:rPr lang="ru-RU" sz="1600" dirty="0" smtClean="0">
                <a:latin typeface="+mj-lt"/>
              </a:rPr>
              <a:t>. Это происходило за счет развития банковского сектора и системы кредитования на постоянные военные нужды и пап, и императоров, и многочисленных независимых княжеств. Старая наследственная феодальная иерархия стала постепенно видоизменяться и включать в себя нуворишей за счет прямой покупки должностей. Богатство (деньги) перестали быть естественным атрибутом места в иерархии, и стали самостоятельным </a:t>
            </a:r>
            <a:r>
              <a:rPr lang="ru-RU" sz="1600" dirty="0" err="1" smtClean="0">
                <a:latin typeface="+mj-lt"/>
              </a:rPr>
              <a:t>иерархиеобразующим</a:t>
            </a:r>
            <a:r>
              <a:rPr lang="ru-RU" sz="1600" dirty="0" smtClean="0">
                <a:latin typeface="+mj-lt"/>
              </a:rPr>
              <a:t> фактором</a:t>
            </a:r>
            <a:r>
              <a:rPr lang="ru-RU" sz="1600" dirty="0" smtClean="0"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Борьба пап и императоров - 5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218238"/>
            <a:ext cx="835292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Конфликт </a:t>
            </a:r>
            <a:r>
              <a:rPr lang="ru-RU" sz="1600" dirty="0" smtClean="0">
                <a:latin typeface="+mj-lt"/>
              </a:rPr>
              <a:t>между церковной и светской властями на Западе не имеет аналогов. И дело не в том, что в других странах таких конфликтов не было. Они были, но завершались достаточно быстро: доминирование светской власти сомнению никогда не подвергалось. </a:t>
            </a:r>
            <a:r>
              <a:rPr lang="ru-RU" sz="1600" b="1" dirty="0" smtClean="0">
                <a:latin typeface="+mj-lt"/>
              </a:rPr>
              <a:t>Уникальность западной ситуации состоит в длительности и остроте противостояния</a:t>
            </a:r>
            <a:r>
              <a:rPr lang="ru-RU" sz="1600" b="1" dirty="0" smtClean="0">
                <a:latin typeface="+mj-lt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b="1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Это позволило маргинальным структурам общества, а именно городам с их купеческо-финансовой </a:t>
            </a:r>
            <a:r>
              <a:rPr lang="ru-RU" sz="1600" dirty="0" err="1" smtClean="0">
                <a:latin typeface="+mj-lt"/>
              </a:rPr>
              <a:t>субэлитой</a:t>
            </a:r>
            <a:r>
              <a:rPr lang="ru-RU" sz="1600" dirty="0" smtClean="0">
                <a:latin typeface="+mj-lt"/>
              </a:rPr>
              <a:t> не только завоевать независимость, но и укрепить ее настолько, что когда острая фаза конфликта закончилась, вернуть их в подчиненное состояние оказалось невозможным (хотя попытки и предпринимались). В результате такой важный фактор, как деньги (или шире – богатство) вышел из-под контроля традиционных элит и приобрел самостоятельное развитие. </a:t>
            </a:r>
            <a:r>
              <a:rPr lang="ru-RU" sz="1600" b="1" dirty="0" smtClean="0">
                <a:latin typeface="+mj-lt"/>
              </a:rPr>
              <a:t>А это, в свою очередь, изменило вектор развития западного общества на многие столетия – со всеми вытекающими отсюда последствиями</a:t>
            </a:r>
            <a:r>
              <a:rPr lang="ru-RU" sz="1600" b="1" dirty="0" smtClean="0">
                <a:latin typeface="+mj-lt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b="1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На Западе не сложилось полноценной территориальной империи.</a:t>
            </a:r>
            <a:endParaRPr lang="ru-RU" sz="16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Типология государств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15616" y="1340768"/>
            <a:ext cx="252028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Протогосударство</a:t>
            </a:r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4788024" y="2132856"/>
            <a:ext cx="252028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Территориальная империя</a:t>
            </a:r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1043608" y="3068960"/>
            <a:ext cx="252028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Национальное государство</a:t>
            </a:r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4788024" y="4005064"/>
            <a:ext cx="252028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Национальная </a:t>
            </a:r>
          </a:p>
          <a:p>
            <a:pPr algn="ctr"/>
            <a:r>
              <a:rPr lang="ru-RU" dirty="0" smtClean="0"/>
              <a:t>империя</a:t>
            </a:r>
            <a:endParaRPr lang="ru-RU" dirty="0"/>
          </a:p>
        </p:txBody>
      </p:sp>
      <p:sp>
        <p:nvSpPr>
          <p:cNvPr id="11" name="Rectangle 10"/>
          <p:cNvSpPr/>
          <p:nvPr/>
        </p:nvSpPr>
        <p:spPr>
          <a:xfrm>
            <a:off x="3419872" y="5301208"/>
            <a:ext cx="252028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Кооперативная империя?</a:t>
            </a:r>
            <a:endParaRPr lang="ru-RU" dirty="0"/>
          </a:p>
        </p:txBody>
      </p:sp>
      <p:cxnSp>
        <p:nvCxnSpPr>
          <p:cNvPr id="13" name="Straight Arrow Connector 12"/>
          <p:cNvCxnSpPr>
            <a:stCxn id="7" idx="3"/>
            <a:endCxn id="8" idx="0"/>
          </p:cNvCxnSpPr>
          <p:nvPr/>
        </p:nvCxnSpPr>
        <p:spPr>
          <a:xfrm>
            <a:off x="3635896" y="1797968"/>
            <a:ext cx="2412268" cy="334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3"/>
            <a:endCxn id="10" idx="0"/>
          </p:cNvCxnSpPr>
          <p:nvPr/>
        </p:nvCxnSpPr>
        <p:spPr>
          <a:xfrm>
            <a:off x="3563888" y="3526160"/>
            <a:ext cx="2484276" cy="478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1"/>
            <a:endCxn id="9" idx="0"/>
          </p:cNvCxnSpPr>
          <p:nvPr/>
        </p:nvCxnSpPr>
        <p:spPr>
          <a:xfrm flipH="1">
            <a:off x="2303748" y="2590056"/>
            <a:ext cx="2484276" cy="478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7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2549AD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15115</TotalTime>
  <Words>1606</Words>
  <Application>Microsoft Office PowerPoint</Application>
  <PresentationFormat>On-screen Show (4:3)</PresentationFormat>
  <Paragraphs>100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Начальная</vt:lpstr>
      <vt:lpstr>Государство: теория и практика Часть 2</vt:lpstr>
      <vt:lpstr>Курс «Введение в неокономику»</vt:lpstr>
      <vt:lpstr>О реальных государствах</vt:lpstr>
      <vt:lpstr>Борьба пап и императоров - 1</vt:lpstr>
      <vt:lpstr>Борьба пап и императоров - 2</vt:lpstr>
      <vt:lpstr>Борьба пап и императоров - 3</vt:lpstr>
      <vt:lpstr>Борьба пап и императоров - 4</vt:lpstr>
      <vt:lpstr>Борьба пап и императоров - 5</vt:lpstr>
      <vt:lpstr>Типология государств</vt:lpstr>
      <vt:lpstr>Территориальная империя - 1</vt:lpstr>
      <vt:lpstr>Территориальная империя - 2</vt:lpstr>
      <vt:lpstr>Национальное государство</vt:lpstr>
      <vt:lpstr>Национальная империя</vt:lpstr>
      <vt:lpstr>Лекция №7: итоги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Неокономика ПК</dc:creator>
  <cp:lastModifiedBy>Haldar</cp:lastModifiedBy>
  <cp:revision>221</cp:revision>
  <dcterms:created xsi:type="dcterms:W3CDTF">2017-12-28T16:04:44Z</dcterms:created>
  <dcterms:modified xsi:type="dcterms:W3CDTF">2023-08-21T15:05:36Z</dcterms:modified>
</cp:coreProperties>
</file>