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5"/>
  </p:notesMasterIdLst>
  <p:sldIdLst>
    <p:sldId id="256" r:id="rId2"/>
    <p:sldId id="270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275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01.10.2023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01.10.2023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Пространство в экономике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31 августа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err="1" smtClean="0"/>
              <a:t>Старрета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3254"/>
            <a:ext cx="916305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err="1" smtClean="0"/>
              <a:t>Старрета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988" y="1412776"/>
            <a:ext cx="85820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№8: 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9675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Рассмотрен вопрос пространства в экономике – от натурфилософов до </a:t>
            </a:r>
            <a:r>
              <a:rPr lang="ru-RU" sz="1600" i="1" dirty="0" smtClean="0">
                <a:latin typeface="+mj-lt"/>
              </a:rPr>
              <a:t>наших</a:t>
            </a:r>
            <a:r>
              <a:rPr lang="en-US" sz="1600" i="1" smtClean="0">
                <a:latin typeface="+mj-lt"/>
              </a:rPr>
              <a:t> </a:t>
            </a:r>
            <a:r>
              <a:rPr lang="ru-RU" sz="1600" i="1" smtClean="0">
                <a:latin typeface="+mj-lt"/>
              </a:rPr>
              <a:t>дней</a:t>
            </a: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Рассмотрена теорема </a:t>
            </a:r>
            <a:r>
              <a:rPr lang="ru-RU" sz="1600" i="1" dirty="0" err="1" smtClean="0">
                <a:latin typeface="+mj-lt"/>
              </a:rPr>
              <a:t>Старрета</a:t>
            </a:r>
            <a:r>
              <a:rPr lang="ru-RU" sz="1600" i="1" dirty="0" smtClean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Курс «Введение в </a:t>
            </a:r>
            <a:r>
              <a:rPr lang="ru-RU" dirty="0" err="1" smtClean="0"/>
              <a:t>неокономику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Генезис и аксиоматика </a:t>
            </a:r>
            <a:r>
              <a:rPr lang="ru-RU" sz="1600" dirty="0" err="1" smtClean="0">
                <a:latin typeface="+mj-lt"/>
              </a:rPr>
              <a:t>неокономики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и все-все-все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Деньги, разделение труда и воспроизводственный контур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Воспроизводственный контур, взаимодействие контуров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Формирование финансового сектора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Государство. Часть 1.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Государство. Часть 2.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Пространство в экономике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Пространство в экономике: истоки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1800" y="1218238"/>
            <a:ext cx="59046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Бернар де </a:t>
            </a:r>
            <a:r>
              <a:rPr lang="ru-RU" sz="1600" dirty="0" err="1" smtClean="0">
                <a:latin typeface="+mj-lt"/>
              </a:rPr>
              <a:t>Мандевиль</a:t>
            </a:r>
            <a:r>
              <a:rPr lang="ru-RU" sz="1600" dirty="0" smtClean="0">
                <a:latin typeface="+mj-lt"/>
              </a:rPr>
              <a:t>: «Басня о пчелах»</a:t>
            </a:r>
            <a:r>
              <a:rPr lang="en-US" sz="1600" dirty="0" smtClean="0">
                <a:latin typeface="+mj-lt"/>
              </a:rPr>
              <a:t>. </a:t>
            </a:r>
            <a:r>
              <a:rPr lang="ru-RU" sz="1600" dirty="0" smtClean="0">
                <a:latin typeface="+mj-lt"/>
              </a:rPr>
              <a:t>1704 </a:t>
            </a:r>
            <a:r>
              <a:rPr lang="en-US" sz="1600" dirty="0" smtClean="0">
                <a:latin typeface="+mj-lt"/>
              </a:rPr>
              <a:t>&amp; 1715.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«Частные пороки и общее благо», где разбиралось то, что понимать под частными пороками и что понимать под общим благом.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«не доброжелательству булочника мы обязаны хлебом на нашем столе, а его эгоизму». Пороку мы обязаны общим благом. И второе значение – общее благо всегда сопряжено частными пороками.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О чем </a:t>
            </a:r>
            <a:r>
              <a:rPr lang="ru-RU" sz="1600" dirty="0" err="1" smtClean="0">
                <a:latin typeface="+mj-lt"/>
              </a:rPr>
              <a:t>Мандевиль</a:t>
            </a:r>
            <a:r>
              <a:rPr lang="ru-RU" sz="1600" dirty="0" smtClean="0">
                <a:latin typeface="+mj-lt"/>
              </a:rPr>
              <a:t> говорит? Конечно, все люди хотят жить на природе, жалуются на грязь Лондона, что в нем трудно жить, но, друзья мои, поймите: грязь – частный порок, обусловленный богатством Лондона. Конечно, я сам хочу жить в пасторальной местности, но в пасторальной местности я буду нищим.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А если я хочу быть богатым (мы все хотим быть богатыми, иметь общее благо), то нам придется мириться с частными пороками, со скученностью, грязью и т.д. </a:t>
            </a:r>
          </a:p>
        </p:txBody>
      </p:sp>
      <p:pic>
        <p:nvPicPr>
          <p:cNvPr id="1026" name="Picture 2" descr="D:\Downloads\274px-Mandeville1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340768"/>
            <a:ext cx="2064788" cy="1944216"/>
          </a:xfrm>
          <a:prstGeom prst="rect">
            <a:avLst/>
          </a:prstGeom>
          <a:noFill/>
        </p:spPr>
      </p:pic>
      <p:pic>
        <p:nvPicPr>
          <p:cNvPr id="1027" name="Picture 3" descr="D:\Downloads\La_favola_delle_ap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068960"/>
            <a:ext cx="2336084" cy="3593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Пространство в экономике: классики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79912" y="1218238"/>
            <a:ext cx="489654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Идею связи между экономическим развитием и расселением подхватил Адам Смит. Собственно, во второй главе «Исследования богатства народов», которая называется «Разделение труда ограниченно размерами рынка», он как раз сравнивает уровень развития сельской местности и городов, показывает, что город обеспечивает более высокий уровень РТ, более высокую производительность, способствует появлению новых профессии и т.д. </a:t>
            </a:r>
          </a:p>
        </p:txBody>
      </p:sp>
      <p:pic>
        <p:nvPicPr>
          <p:cNvPr id="2050" name="Picture 2" descr="D:\Downloads\smit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3" y="1700808"/>
            <a:ext cx="3527457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Пространство в экономике: забвение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1560" y="1218238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экономической теории долгое время считалось, что экономический рост происходит равномерно по всей территории страны. Более точно – что в пространственной сфере как на внутристрановом, так и на международном уровне основной тенденцией является выравнивание (конвергенция) территориальных различий. </a:t>
            </a:r>
            <a:endParaRPr lang="en-US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реальности модели экономического роста носили «точечный» характер, а представление о равномерности роста формировалось в результате мысленного «растягивания» точки в пространственную структуру.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Специалисты, занимавшиеся экономической географией, постоянно указывали на то, что эта точка зрения противоречит наблюдаемым фактам, однако к их мнению не принято прислушиваться, поскольку этот раздел экономики считался периферийным и малозначимым. </a:t>
            </a:r>
            <a:endParaRPr lang="en-US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Впрочем, некоторые представители теоретической экономики пытались дать теоретическое объяснение наблюдаемой неоднородности развития. </a:t>
            </a:r>
            <a:endParaRPr lang="en-US" sz="1600" dirty="0" smtClean="0">
              <a:latin typeface="+mj-lt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Здесь уместно вспомнить Альфреда Маршалла, который в «Принципах </a:t>
            </a:r>
            <a:r>
              <a:rPr lang="ru-RU" sz="1600" dirty="0" err="1" smtClean="0">
                <a:latin typeface="+mj-lt"/>
              </a:rPr>
              <a:t>экономикс</a:t>
            </a:r>
            <a:r>
              <a:rPr lang="ru-RU" sz="1600" dirty="0" smtClean="0">
                <a:latin typeface="+mj-lt"/>
              </a:rPr>
              <a:t>» (1890) рассматривал причины сосредоточения промышленности в городах, связывая это явление с эффектом разделения труда. Хотя Маршалл для современной экономической теории является примерно тем же, чем был Маркс для марксизма, эти его идеи в течение долгого времени не получали развития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Пространство в экономике: возвращение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23728" y="1218238"/>
            <a:ext cx="65527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+mj-lt"/>
              </a:rPr>
              <a:t>Николас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Калдор</a:t>
            </a:r>
            <a:r>
              <a:rPr lang="ru-RU" sz="1600" dirty="0" smtClean="0">
                <a:latin typeface="+mj-lt"/>
              </a:rPr>
              <a:t> считал, что в основе неравномерного развития лежит возрастающая отдача, возникающая как эффект углубления разделения труда и экономии от масштаба.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Другим крупным экономистом, который рассматривал причины неоднородности развития, был </a:t>
            </a:r>
            <a:r>
              <a:rPr lang="ru-RU" sz="1600" dirty="0" err="1" smtClean="0">
                <a:latin typeface="+mj-lt"/>
              </a:rPr>
              <a:t>Гуннар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Мюрдаль</a:t>
            </a:r>
            <a:r>
              <a:rPr lang="ru-RU" sz="1600" dirty="0" smtClean="0">
                <a:latin typeface="+mj-lt"/>
              </a:rPr>
              <a:t>, который сформулировал принцип круговой причинности (положительная обратная связь) в экономике. </a:t>
            </a:r>
          </a:p>
        </p:txBody>
      </p:sp>
      <p:pic>
        <p:nvPicPr>
          <p:cNvPr id="3074" name="Picture 2" descr="D:\Downloads\Nicholas_Kald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268760"/>
            <a:ext cx="1781176" cy="2466975"/>
          </a:xfrm>
          <a:prstGeom prst="rect">
            <a:avLst/>
          </a:prstGeom>
          <a:noFill/>
        </p:spPr>
      </p:pic>
      <p:pic>
        <p:nvPicPr>
          <p:cNvPr id="3075" name="Picture 3" descr="D:\Downloads\murd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293096"/>
            <a:ext cx="1914526" cy="1314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Пространство в экономике: возвращение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1840" y="1218238"/>
            <a:ext cx="554461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Идеи </a:t>
            </a:r>
            <a:r>
              <a:rPr lang="ru-RU" sz="1600" dirty="0" err="1" smtClean="0">
                <a:latin typeface="+mj-lt"/>
              </a:rPr>
              <a:t>Мюрдаля</a:t>
            </a:r>
            <a:r>
              <a:rPr lang="ru-RU" sz="1600" dirty="0" smtClean="0">
                <a:latin typeface="+mj-lt"/>
              </a:rPr>
              <a:t> (круговая причинность) и </a:t>
            </a:r>
            <a:r>
              <a:rPr lang="ru-RU" sz="1600" dirty="0" err="1" smtClean="0">
                <a:latin typeface="+mj-lt"/>
              </a:rPr>
              <a:t>Калдора</a:t>
            </a:r>
            <a:r>
              <a:rPr lang="ru-RU" sz="1600" dirty="0" smtClean="0">
                <a:latin typeface="+mj-lt"/>
              </a:rPr>
              <a:t> (возрастающая отдача), хотя на последнего он не ссылается, были использованы Полом </a:t>
            </a:r>
            <a:r>
              <a:rPr lang="ru-RU" sz="1600" dirty="0" err="1" smtClean="0">
                <a:latin typeface="+mj-lt"/>
              </a:rPr>
              <a:t>Кругманом</a:t>
            </a:r>
            <a:r>
              <a:rPr lang="ru-RU" sz="1600" dirty="0" smtClean="0">
                <a:latin typeface="+mj-lt"/>
              </a:rPr>
              <a:t> при создании базовой модели так называемой новой экономической географии. В этой модели показывается, как в результате экономического роста изначально однородное экономическое пространство разделяется на развитый центр и отсталую периферию, теряющую население и экономические ресурсы.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Следует заметить, что в основе модели </a:t>
            </a:r>
            <a:r>
              <a:rPr lang="ru-RU" sz="1600" dirty="0" err="1" smtClean="0">
                <a:latin typeface="+mj-lt"/>
              </a:rPr>
              <a:t>Кругмана</a:t>
            </a:r>
            <a:r>
              <a:rPr lang="ru-RU" sz="1600" dirty="0" smtClean="0">
                <a:latin typeface="+mj-lt"/>
              </a:rPr>
              <a:t> лежит модель монополистической конкуренции </a:t>
            </a:r>
            <a:r>
              <a:rPr lang="ru-RU" sz="1600" dirty="0" err="1" smtClean="0">
                <a:latin typeface="+mj-lt"/>
              </a:rPr>
              <a:t>Диксита-Стиглица</a:t>
            </a:r>
            <a:r>
              <a:rPr lang="ru-RU" sz="1600" dirty="0" smtClean="0">
                <a:latin typeface="+mj-lt"/>
              </a:rPr>
              <a:t> (1977), используемая также и в новых моделях экономического роста, которая отличается от обычных моделей тем, что в ней разделение труда не задано изначально, а является неизвестным, которое определяется из решения модели. При этом экономический рост напрямую связан с углублением разделения труда.</a:t>
            </a:r>
          </a:p>
        </p:txBody>
      </p:sp>
      <p:pic>
        <p:nvPicPr>
          <p:cNvPr id="4098" name="Picture 2" descr="D:\Downloads\krugm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2409826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err="1" smtClean="0"/>
              <a:t>Старрета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581150"/>
            <a:ext cx="884872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Теорема </a:t>
            </a:r>
            <a:r>
              <a:rPr lang="ru-RU" dirty="0" err="1" smtClean="0"/>
              <a:t>Старрета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863" y="1233289"/>
            <a:ext cx="82962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15576</TotalTime>
  <Words>697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Начальная</vt:lpstr>
      <vt:lpstr>Пространство в экономике</vt:lpstr>
      <vt:lpstr>Курс «Введение в неокономику»</vt:lpstr>
      <vt:lpstr>Пространство в экономике: истоки</vt:lpstr>
      <vt:lpstr>Пространство в экономике: классики</vt:lpstr>
      <vt:lpstr>Пространство в экономике: забвение</vt:lpstr>
      <vt:lpstr>Пространство в экономике: возвращение</vt:lpstr>
      <vt:lpstr>Пространство в экономике: возвращение</vt:lpstr>
      <vt:lpstr>Теорема Старрета</vt:lpstr>
      <vt:lpstr>Теорема Старрета</vt:lpstr>
      <vt:lpstr>Теорема Старрета</vt:lpstr>
      <vt:lpstr>Теорема Старрета</vt:lpstr>
      <vt:lpstr>Лекция №8: итоги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234</cp:revision>
  <dcterms:created xsi:type="dcterms:W3CDTF">2017-12-28T16:04:44Z</dcterms:created>
  <dcterms:modified xsi:type="dcterms:W3CDTF">2023-10-01T17:31:23Z</dcterms:modified>
</cp:coreProperties>
</file>