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1"/>
  </p:notesMasterIdLst>
  <p:sldIdLst>
    <p:sldId id="256" r:id="rId2"/>
    <p:sldId id="270" r:id="rId3"/>
    <p:sldId id="292" r:id="rId4"/>
    <p:sldId id="293" r:id="rId5"/>
    <p:sldId id="295" r:id="rId6"/>
    <p:sldId id="296" r:id="rId7"/>
    <p:sldId id="297" r:id="rId8"/>
    <p:sldId id="275" r:id="rId9"/>
    <p:sldId id="258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885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38" autoAdjust="0"/>
  </p:normalViewPr>
  <p:slideViewPr>
    <p:cSldViewPr>
      <p:cViewPr>
        <p:scale>
          <a:sx n="100" d="100"/>
          <a:sy n="100" d="100"/>
        </p:scale>
        <p:origin x="-216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D9903A-4E79-4219-A03B-A013880CC8E9}" type="datetimeFigureOut">
              <a:rPr lang="ru-RU" smtClean="0"/>
              <a:pPr/>
              <a:t>20.09.2023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4D3DD6-FAB6-471E-B4B3-6E0CC766E1A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A1D9FD0E-1DE8-4B9C-8817-D8E882E8070A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E435C-6271-497D-A4E8-377C4D8EC4A0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4CF78-B2ED-41AC-87DA-0C4F770D8FE0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264051-129B-49C1-865D-B529CC09E5EA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C6BEE5DA-66CE-4D1A-BF70-D43886AB4F25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8EEF5-4C06-4FAE-886C-FD570C7C471C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0AFBE-D141-489E-98DD-956E2305DFCA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CFC08E-5FC3-4A1E-9ED8-66D8852CF52B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5D586C-32B4-4DE0-BA0B-2D535CD89117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69C228-33D2-4264-87CF-F5774753CE3F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E998C-A8C5-4D17-9AB7-AB40E6726703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FF25E9-DE8D-4D83-B8AE-01DCF473EF9B}" type="datetime1">
              <a:rPr lang="ru-RU" smtClean="0"/>
              <a:pPr/>
              <a:t>20.09.2023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neoconomica.ru</a:t>
            </a: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E652FEC-5D86-4672-BBF2-BBE49AC5FAE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Страны развитые и развивающиеся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05 сентября 2023 года, г.Москва</a:t>
            </a:r>
            <a:endParaRPr lang="ru-RU" dirty="0"/>
          </a:p>
        </p:txBody>
      </p:sp>
      <p:pic>
        <p:nvPicPr>
          <p:cNvPr id="5" name="Рисунок 4" descr="horizontal-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908720"/>
            <a:ext cx="6072162" cy="175327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Курс «Введение в </a:t>
            </a:r>
            <a:r>
              <a:rPr lang="ru-RU" dirty="0" err="1" smtClean="0"/>
              <a:t>неокономику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218238"/>
            <a:ext cx="799288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Генезис и аксиоматика </a:t>
            </a:r>
            <a:r>
              <a:rPr lang="ru-RU" sz="1600" dirty="0" err="1" smtClean="0">
                <a:latin typeface="+mj-lt"/>
              </a:rPr>
              <a:t>неокономики</a:t>
            </a:r>
            <a:endParaRPr lang="ru-RU" sz="1600" dirty="0" smtClean="0">
              <a:latin typeface="+mj-lt"/>
            </a:endParaRP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err="1" smtClean="0">
                <a:latin typeface="+mj-lt"/>
              </a:rPr>
              <a:t>Неокономика</a:t>
            </a:r>
            <a:r>
              <a:rPr lang="ru-RU" sz="1600" dirty="0" smtClean="0">
                <a:latin typeface="+mj-lt"/>
              </a:rPr>
              <a:t> и все-все-все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Деньги, разделение труда и воспроизводственный контур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Воспроизводственный контур, взаимодействие контуров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Формирование финансового сектора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Государство. Часть 1.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Государство. Часть 2.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dirty="0" smtClean="0">
                <a:latin typeface="+mj-lt"/>
              </a:rPr>
              <a:t>Пространство в экономике</a:t>
            </a:r>
          </a:p>
          <a:p>
            <a:pPr marL="342900" indent="-342900" algn="just">
              <a:buFont typeface="+mj-lt"/>
              <a:buAutoNum type="arabicPeriod"/>
            </a:pPr>
            <a:r>
              <a:rPr lang="ru-RU" sz="1600" b="1" dirty="0" smtClean="0">
                <a:latin typeface="+mj-lt"/>
              </a:rPr>
              <a:t>Страны развитые и развивающиеся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А. </a:t>
            </a:r>
            <a:r>
              <a:rPr lang="ru-RU" dirty="0" err="1" smtClean="0"/>
              <a:t>Гершенкрон</a:t>
            </a:r>
            <a:r>
              <a:rPr lang="ru-RU" dirty="0" smtClean="0"/>
              <a:t>: «Преимущество отсталости»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771800" y="2163628"/>
            <a:ext cx="590465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Чем более отсталой является страна, тем более вероятно, что индустриализация начнется в результате большого рывка, который прервет непрерывное развитие экономики. Следствием этого рывка станет относительно высокий темп роста промышленности.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Чем более отсталой является страна, тем больше выражена тенденция к созданию крупных фабрик и заводов.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Чем более отсталой является страна, тем сильнее производство средств производства опережает производство предметов потребления.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ru-RU" sz="1600" dirty="0" smtClean="0">
              <a:latin typeface="+mj-lt"/>
            </a:endParaRPr>
          </a:p>
          <a:p>
            <a:pPr algn="just"/>
            <a:r>
              <a:rPr lang="ru-RU" sz="1600" dirty="0" smtClean="0">
                <a:latin typeface="+mj-lt"/>
              </a:rPr>
              <a:t>Общий тезис: отсталая страна может быстро заимствовать лучшие практики и за счет этого развиваться быстрее, чем без этого.</a:t>
            </a:r>
          </a:p>
        </p:txBody>
      </p:sp>
      <p:pic>
        <p:nvPicPr>
          <p:cNvPr id="8" name="Picture 7" descr="Гершенкрон,_Александр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1268760"/>
            <a:ext cx="2016224" cy="201622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2915816" y="1268760"/>
            <a:ext cx="57606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latin typeface="+mj-lt"/>
              </a:rPr>
              <a:t>1962: Экономическая отсталость в исторической перспективе</a:t>
            </a:r>
            <a:endParaRPr lang="ru-RU" sz="16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«Круговая причинность» и «возрастающая отдача»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6" name="Picture 2" descr="D:\Downloads\Nicholas_Kaldo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268760"/>
            <a:ext cx="1781176" cy="2466975"/>
          </a:xfrm>
          <a:prstGeom prst="rect">
            <a:avLst/>
          </a:prstGeom>
          <a:noFill/>
        </p:spPr>
      </p:pic>
      <p:pic>
        <p:nvPicPr>
          <p:cNvPr id="7" name="Picture 3" descr="D:\Downloads\murda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8" y="4293096"/>
            <a:ext cx="1914526" cy="1314450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411760" y="1268760"/>
            <a:ext cx="62646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err="1" smtClean="0">
                <a:latin typeface="+mj-lt"/>
              </a:rPr>
              <a:t>Николас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Калдор</a:t>
            </a:r>
            <a:r>
              <a:rPr lang="ru-RU" sz="1600" dirty="0" smtClean="0">
                <a:latin typeface="+mj-lt"/>
              </a:rPr>
              <a:t> считал, что в основе неравномерного развития лежит возрастающая отдача, возникающая как эффект углубления разделения труда и экономии от масштаба.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Другим крупным экономистом, который рассматривал причины неоднородности развития, был </a:t>
            </a:r>
            <a:r>
              <a:rPr lang="ru-RU" sz="1600" dirty="0" err="1" smtClean="0">
                <a:latin typeface="+mj-lt"/>
              </a:rPr>
              <a:t>Гуннар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Мюрдаль</a:t>
            </a:r>
            <a:r>
              <a:rPr lang="ru-RU" sz="1600" dirty="0" smtClean="0">
                <a:latin typeface="+mj-lt"/>
              </a:rPr>
              <a:t>, который сформулировал принцип круговой причинности (положительная обратная связь) в экономике.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«Великая дивергенция» и все-все-все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1268760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Есть понятие "Великой дивергенции", введенное в конце прошлого века </a:t>
            </a:r>
            <a:r>
              <a:rPr lang="ru-RU" sz="1600" dirty="0" err="1" smtClean="0">
                <a:latin typeface="+mj-lt"/>
              </a:rPr>
              <a:t>Сэмюэлем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Хантингтоном</a:t>
            </a:r>
            <a:r>
              <a:rPr lang="ru-RU" sz="1600" dirty="0" smtClean="0">
                <a:latin typeface="+mj-lt"/>
              </a:rPr>
              <a:t>, которое как раз и указывает на вот это вот резкое ускорение развития стран Запада (Европы и Нового света). Самое известное объяснение – "менталитет у них такой».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«Протестантская этика" против "духовности", об этом писал Макс Вебер.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err="1" smtClean="0">
                <a:latin typeface="+mj-lt"/>
              </a:rPr>
              <a:t>Фернан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Бродель</a:t>
            </a:r>
            <a:r>
              <a:rPr lang="ru-RU" sz="1600" dirty="0" smtClean="0">
                <a:latin typeface="+mj-lt"/>
              </a:rPr>
              <a:t> в "Материальной цивилизации" пишет, что "если сравнивать европейскую экономику с экономикой остального мира, то, как представляется, она обязана своим более быстрым развитием превосходству своих экономических инструментов и институтов - биржам и различным формам кредита".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В 1981 году австралийский историк экономики Эрик Джонс выпускает книгу "Европейское чудо", где указывает на демографию – европейский контроль над численностью населения посредством поздних браков позволил создать условия для выхода из "мальтузианской ловушки.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Попытку добавить биологии и географии предпринял </a:t>
            </a:r>
            <a:r>
              <a:rPr lang="ru-RU" sz="1600" dirty="0" err="1" smtClean="0">
                <a:latin typeface="+mj-lt"/>
              </a:rPr>
              <a:t>Джаред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Даймонд</a:t>
            </a:r>
            <a:r>
              <a:rPr lang="ru-RU" sz="1600" dirty="0" smtClean="0">
                <a:latin typeface="+mj-lt"/>
              </a:rPr>
              <a:t> в своей широко известной книге "Ружья, микробы и сталь: судьбы человеческих обществ", появившейся в 1997 году; более новые исследования говорят уже о человеческой генетике и о потребляемых в пищу культурах.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«Великая дивергенция» и все-все-все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7544" y="1268760"/>
            <a:ext cx="820891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Попытку добавить биологии и географии предпринял </a:t>
            </a:r>
            <a:r>
              <a:rPr lang="ru-RU" sz="1600" dirty="0" err="1" smtClean="0">
                <a:latin typeface="+mj-lt"/>
              </a:rPr>
              <a:t>Джаред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Даймонд</a:t>
            </a:r>
            <a:r>
              <a:rPr lang="ru-RU" sz="1600" dirty="0" smtClean="0">
                <a:latin typeface="+mj-lt"/>
              </a:rPr>
              <a:t> в своей широко известной книге "Ружья, микробы и сталь: судьбы человеческих обществ", появившейся в 1997 году; более новые исследования говорят уже о человеческой генетике и о потребляемых в пищу культурах.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Дэвид </a:t>
            </a:r>
            <a:r>
              <a:rPr lang="ru-RU" sz="1600" dirty="0" err="1" smtClean="0">
                <a:latin typeface="+mj-lt"/>
              </a:rPr>
              <a:t>Ландес</a:t>
            </a:r>
            <a:r>
              <a:rPr lang="ru-RU" sz="1600" dirty="0" smtClean="0">
                <a:latin typeface="+mj-lt"/>
              </a:rPr>
              <a:t> в книге "Богатство и нищета наций" пишет о культуре: способности европейцев накапливать знания и технологии.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dirty="0" smtClean="0">
                <a:latin typeface="+mj-lt"/>
              </a:rPr>
              <a:t>Сюда же можно отнести и вышедшую в 2012 году книгу "</a:t>
            </a:r>
            <a:r>
              <a:rPr lang="ru-RU" sz="1600" dirty="0" err="1" smtClean="0">
                <a:latin typeface="+mj-lt"/>
              </a:rPr>
              <a:t>Why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Nations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Fail</a:t>
            </a:r>
            <a:r>
              <a:rPr lang="ru-RU" sz="1600" dirty="0" smtClean="0">
                <a:latin typeface="+mj-lt"/>
              </a:rPr>
              <a:t>", написанную </a:t>
            </a:r>
            <a:r>
              <a:rPr lang="ru-RU" sz="1600" dirty="0" err="1" smtClean="0">
                <a:latin typeface="+mj-lt"/>
              </a:rPr>
              <a:t>Дароном</a:t>
            </a:r>
            <a:r>
              <a:rPr lang="ru-RU" sz="1600" dirty="0" smtClean="0">
                <a:latin typeface="+mj-lt"/>
              </a:rPr>
              <a:t> </a:t>
            </a:r>
            <a:r>
              <a:rPr lang="ru-RU" sz="1600" dirty="0" err="1" smtClean="0">
                <a:latin typeface="+mj-lt"/>
              </a:rPr>
              <a:t>Асемоглу</a:t>
            </a:r>
            <a:r>
              <a:rPr lang="ru-RU" sz="1600" dirty="0" smtClean="0">
                <a:latin typeface="+mj-lt"/>
              </a:rPr>
              <a:t> и </a:t>
            </a:r>
            <a:r>
              <a:rPr lang="ru-RU" sz="1600" dirty="0" err="1" smtClean="0">
                <a:latin typeface="+mj-lt"/>
              </a:rPr>
              <a:t>Джеймсоном</a:t>
            </a:r>
            <a:r>
              <a:rPr lang="ru-RU" sz="1600" dirty="0" smtClean="0">
                <a:latin typeface="+mj-lt"/>
              </a:rPr>
              <a:t> Робинсоном. Авторы утверждают, что существует два разных типа "экономических институтов": одни ("инклюзивные") способствуют экономическому росту и одновременно подтачивают господствующее положение правящей элиты, другие ("экстрактивные") же укрепляют власть той же самой элиты, но при этом не дают населению вырваться из объятий нищеты.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Полируется же это все фиксацией "Великой конвергенции" – резкого ускорения темпов роста в развивающихся странах примерно с последнего двадцатилетия XX века, превышение их над темпами развития западных экономик. 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Конвергенция, однако, куда-то делась лет десять назад, когда оказалось, что развитые страны, несмотря на свои огромные долги, продолжают как-то справляться с ситуацией.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488832" cy="990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Взаимодействие развитых </a:t>
            </a:r>
            <a:br>
              <a:rPr lang="ru-RU" dirty="0" smtClean="0"/>
            </a:br>
            <a:r>
              <a:rPr lang="ru-RU" dirty="0" smtClean="0"/>
              <a:t>и развивающихся стран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23200" y="1340768"/>
            <a:ext cx="7221208" cy="4104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539552" y="5652537"/>
            <a:ext cx="79928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b="1" dirty="0" smtClean="0">
                <a:latin typeface="+mj-lt"/>
              </a:rPr>
              <a:t>Кто не успел стать развитым к концу </a:t>
            </a:r>
            <a:r>
              <a:rPr lang="en-US" sz="1600" b="1" dirty="0" smtClean="0">
                <a:latin typeface="+mj-lt"/>
              </a:rPr>
              <a:t>XIX </a:t>
            </a:r>
            <a:r>
              <a:rPr lang="ru-RU" sz="1600" b="1" dirty="0" smtClean="0">
                <a:latin typeface="+mj-lt"/>
              </a:rPr>
              <a:t>века – тот им не станет уже никогда.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152400"/>
            <a:ext cx="7355160" cy="990600"/>
          </a:xfrm>
        </p:spPr>
        <p:txBody>
          <a:bodyPr>
            <a:normAutofit/>
          </a:bodyPr>
          <a:lstStyle/>
          <a:p>
            <a:r>
              <a:rPr lang="ru-RU" dirty="0" smtClean="0"/>
              <a:t>Лекция №9: итоги</a:t>
            </a:r>
            <a:endParaRPr lang="ru-RU" dirty="0"/>
          </a:p>
        </p:txBody>
      </p:sp>
      <p:pic>
        <p:nvPicPr>
          <p:cNvPr id="4" name="Содержимое 3" descr="vertical-350x350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60648"/>
            <a:ext cx="864096" cy="864096"/>
          </a:xfrm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148064" y="6381328"/>
            <a:ext cx="3600400" cy="476672"/>
          </a:xfrm>
        </p:spPr>
        <p:txBody>
          <a:bodyPr/>
          <a:lstStyle/>
          <a:p>
            <a:r>
              <a:rPr lang="en-US" sz="1800" dirty="0" smtClean="0">
                <a:solidFill>
                  <a:srgbClr val="1D3885"/>
                </a:solidFill>
              </a:rPr>
              <a:t>neoconomica.org</a:t>
            </a:r>
            <a:endParaRPr lang="ru-RU" sz="1800" dirty="0">
              <a:solidFill>
                <a:srgbClr val="1D3885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83568" y="1124744"/>
            <a:ext cx="78488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Рассмотрены исторические попытки разобрать вопрос, почему произошла дивергенция развитых и развивающихся стран</a:t>
            </a:r>
          </a:p>
          <a:p>
            <a:pPr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Рассмотрены варианты взаимодействия таковых стран в </a:t>
            </a:r>
            <a:r>
              <a:rPr lang="ru-RU" sz="1600" i="1" dirty="0" err="1" smtClean="0">
                <a:latin typeface="+mj-lt"/>
              </a:rPr>
              <a:t>неокономике</a:t>
            </a:r>
            <a:endParaRPr lang="ru-RU" sz="1600" i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endParaRPr lang="ru-RU" sz="1600" i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Текущий порядок вещей складывался исторически, из проектов и случайностей, ошибок и точного расчета, удач и неудач. К примеру, лидером мира имела внятные шансы стать Малайзия (за подробностями – к прекрасной книге Уильяма </a:t>
            </a:r>
            <a:r>
              <a:rPr lang="ru-RU" sz="1600" i="1" dirty="0" err="1" smtClean="0">
                <a:latin typeface="+mj-lt"/>
              </a:rPr>
              <a:t>Бернстайна</a:t>
            </a:r>
            <a:r>
              <a:rPr lang="ru-RU" sz="1600" i="1" dirty="0" smtClean="0">
                <a:latin typeface="+mj-lt"/>
              </a:rPr>
              <a:t> "Великолепный обмен"), а Европа могла оказаться заросшей периферией – но мы имеем то, что имеем. Это не означает, что к ситуации нельзя приложить проектное решение – но здесь как раз и возникает вопрос позиции, "кто и почему".</a:t>
            </a:r>
          </a:p>
          <a:p>
            <a:pPr algn="just">
              <a:buFont typeface="Arial" pitchFamily="34" charset="0"/>
              <a:buChar char="•"/>
            </a:pPr>
            <a:endParaRPr lang="ru-RU" sz="1600" i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i="1" dirty="0" smtClean="0">
                <a:latin typeface="+mj-lt"/>
              </a:rPr>
              <a:t> Во-вторых, в обозримом будущем никакого раскола на продвинутых и отставших в человеческой цивилизации не предвидится, пока полезными ценностями остаются дешевый </a:t>
            </a:r>
            <a:r>
              <a:rPr lang="ru-RU" sz="1600" i="1" dirty="0" err="1" smtClean="0">
                <a:latin typeface="+mj-lt"/>
              </a:rPr>
              <a:t>неавтоматизируемый</a:t>
            </a:r>
            <a:r>
              <a:rPr lang="ru-RU" sz="1600" i="1" dirty="0" smtClean="0">
                <a:latin typeface="+mj-lt"/>
              </a:rPr>
              <a:t> труд и торгуемые редкие ресурсы. Опять же, это есть в культуре – фильм "Элизиум" 2013 года ровно про такой сценарий. А что дальше, если / когда научное познание мира доберется до генетического улучшения отдельных особей всего вида…есть вопрос открытый.</a:t>
            </a:r>
          </a:p>
          <a:p>
            <a:pPr algn="just">
              <a:buFont typeface="Arial" pitchFamily="34" charset="0"/>
              <a:buChar char="•"/>
            </a:pPr>
            <a:endParaRPr lang="ru-RU" sz="1600" i="1" dirty="0" smtClean="0">
              <a:latin typeface="+mj-lt"/>
            </a:endParaRPr>
          </a:p>
          <a:p>
            <a:pPr algn="just">
              <a:buFont typeface="Arial" pitchFamily="34" charset="0"/>
              <a:buChar char="•"/>
            </a:pPr>
            <a:r>
              <a:rPr lang="ru-RU" sz="1600" b="1" dirty="0" smtClean="0">
                <a:latin typeface="+mj-lt"/>
              </a:rPr>
              <a:t> Кто не успел стать развитым к концу </a:t>
            </a:r>
            <a:r>
              <a:rPr lang="en-US" sz="1600" b="1" dirty="0" smtClean="0">
                <a:latin typeface="+mj-lt"/>
              </a:rPr>
              <a:t>XIX </a:t>
            </a:r>
            <a:r>
              <a:rPr lang="ru-RU" sz="1600" b="1" dirty="0" smtClean="0">
                <a:latin typeface="+mj-lt"/>
              </a:rPr>
              <a:t>века – тот им не станет уже никогда.</a:t>
            </a:r>
            <a:endParaRPr lang="ru-RU" sz="1600" i="1" dirty="0" smtClean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orizontal-notag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83768" y="332656"/>
            <a:ext cx="4343971" cy="12542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15616" y="1614765"/>
            <a:ext cx="69127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Спасибо за внимание!</a:t>
            </a:r>
            <a:endParaRPr lang="ru-RU" sz="2400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95536" y="5013176"/>
            <a:ext cx="210826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neoconomica.org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3016800"/>
            <a:ext cx="1942768" cy="196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86748" y="3016800"/>
            <a:ext cx="1917700" cy="196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/>
          <p:nvPr/>
        </p:nvSpPr>
        <p:spPr>
          <a:xfrm>
            <a:off x="6588224" y="5013176"/>
            <a:ext cx="22108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t.me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/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D:\Downloads\qr_youtube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63888" y="3016800"/>
            <a:ext cx="1956737" cy="1969200"/>
          </a:xfrm>
          <a:prstGeom prst="rect">
            <a:avLst/>
          </a:prstGeom>
          <a:noFill/>
        </p:spPr>
      </p:pic>
      <p:sp>
        <p:nvSpPr>
          <p:cNvPr id="9" name="Rectangle 8"/>
          <p:cNvSpPr/>
          <p:nvPr/>
        </p:nvSpPr>
        <p:spPr>
          <a:xfrm>
            <a:off x="2699792" y="5013176"/>
            <a:ext cx="37668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www.youtube.com/neoconomica</a:t>
            </a:r>
            <a:endParaRPr lang="ru-RU" b="1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7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2549AD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15628</TotalTime>
  <Words>844</Words>
  <Application>Microsoft Office PowerPoint</Application>
  <PresentationFormat>On-screen Show (4:3)</PresentationFormat>
  <Paragraphs>56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Начальная</vt:lpstr>
      <vt:lpstr>Страны развитые и развивающиеся</vt:lpstr>
      <vt:lpstr>Курс «Введение в неокономику»</vt:lpstr>
      <vt:lpstr>А. Гершенкрон: «Преимущество отсталости»</vt:lpstr>
      <vt:lpstr>«Круговая причинность» и «возрастающая отдача»</vt:lpstr>
      <vt:lpstr>«Великая дивергенция» и все-все-все</vt:lpstr>
      <vt:lpstr>«Великая дивергенция» и все-все-все</vt:lpstr>
      <vt:lpstr>Взаимодействие развитых  и развивающихся стран</vt:lpstr>
      <vt:lpstr>Лекция №9: итоги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Неокономика ПК</dc:creator>
  <cp:lastModifiedBy>Haldar</cp:lastModifiedBy>
  <cp:revision>245</cp:revision>
  <dcterms:created xsi:type="dcterms:W3CDTF">2017-12-28T16:04:44Z</dcterms:created>
  <dcterms:modified xsi:type="dcterms:W3CDTF">2023-09-20T13:55:36Z</dcterms:modified>
</cp:coreProperties>
</file>