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8" r:id="rId1"/>
  </p:sldMasterIdLst>
  <p:notesMasterIdLst>
    <p:notesMasterId r:id="rId19"/>
  </p:notesMasterIdLst>
  <p:sldIdLst>
    <p:sldId id="256" r:id="rId2"/>
    <p:sldId id="262" r:id="rId3"/>
    <p:sldId id="263" r:id="rId4"/>
    <p:sldId id="270" r:id="rId5"/>
    <p:sldId id="265" r:id="rId6"/>
    <p:sldId id="271" r:id="rId7"/>
    <p:sldId id="272" r:id="rId8"/>
    <p:sldId id="273" r:id="rId9"/>
    <p:sldId id="274" r:id="rId10"/>
    <p:sldId id="276" r:id="rId11"/>
    <p:sldId id="277" r:id="rId12"/>
    <p:sldId id="278" r:id="rId13"/>
    <p:sldId id="279" r:id="rId14"/>
    <p:sldId id="280" r:id="rId15"/>
    <p:sldId id="275" r:id="rId16"/>
    <p:sldId id="269" r:id="rId17"/>
    <p:sldId id="258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D3885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38" autoAdjust="0"/>
  </p:normalViewPr>
  <p:slideViewPr>
    <p:cSldViewPr>
      <p:cViewPr>
        <p:scale>
          <a:sx n="100" d="100"/>
          <a:sy n="100" d="100"/>
        </p:scale>
        <p:origin x="-216" y="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D9903A-4E79-4219-A03B-A013880CC8E9}" type="datetimeFigureOut">
              <a:rPr lang="ru-RU" smtClean="0"/>
              <a:pPr/>
              <a:t>05.04.2023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4D3DD6-FAB6-471E-B4B3-6E0CC766E1A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A1D9FD0E-1DE8-4B9C-8817-D8E882E8070A}" type="datetime1">
              <a:rPr lang="ru-RU" smtClean="0"/>
              <a:pPr/>
              <a:t>05.04.2023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E435C-6271-497D-A4E8-377C4D8EC4A0}" type="datetime1">
              <a:rPr lang="ru-RU" smtClean="0"/>
              <a:pPr/>
              <a:t>05.04.2023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4CF78-B2ED-41AC-87DA-0C4F770D8FE0}" type="datetime1">
              <a:rPr lang="ru-RU" smtClean="0"/>
              <a:pPr/>
              <a:t>05.04.2023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4051-129B-49C1-865D-B529CC09E5EA}" type="datetime1">
              <a:rPr lang="ru-RU" smtClean="0"/>
              <a:pPr/>
              <a:t>05.04.2023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C6BEE5DA-66CE-4D1A-BF70-D43886AB4F25}" type="datetime1">
              <a:rPr lang="ru-RU" smtClean="0"/>
              <a:pPr/>
              <a:t>05.04.2023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8EEF5-4C06-4FAE-886C-FD570C7C471C}" type="datetime1">
              <a:rPr lang="ru-RU" smtClean="0"/>
              <a:pPr/>
              <a:t>05.04.2023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0AFBE-D141-489E-98DD-956E2305DFCA}" type="datetime1">
              <a:rPr lang="ru-RU" smtClean="0"/>
              <a:pPr/>
              <a:t>05.04.2023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FC08E-5FC3-4A1E-9ED8-66D8852CF52B}" type="datetime1">
              <a:rPr lang="ru-RU" smtClean="0"/>
              <a:pPr/>
              <a:t>05.04.2023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D586C-32B4-4DE0-BA0B-2D535CD89117}" type="datetime1">
              <a:rPr lang="ru-RU" smtClean="0"/>
              <a:pPr/>
              <a:t>05.04.2023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9C228-33D2-4264-87CF-F5774753CE3F}" type="datetime1">
              <a:rPr lang="ru-RU" smtClean="0"/>
              <a:pPr/>
              <a:t>05.04.2023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E998C-A8C5-4D17-9AB7-AB40E6726703}" type="datetime1">
              <a:rPr lang="ru-RU" smtClean="0"/>
              <a:pPr/>
              <a:t>05.04.2023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4FF25E9-DE8D-4D83-B8AE-01DCF473EF9B}" type="datetime1">
              <a:rPr lang="ru-RU" smtClean="0"/>
              <a:pPr/>
              <a:t>05.04.2023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Неокономика</a:t>
            </a:r>
            <a:r>
              <a:rPr lang="ru-RU" dirty="0" smtClean="0"/>
              <a:t> и все-все-все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05 апреля </a:t>
            </a:r>
            <a:r>
              <a:rPr lang="ru-RU" dirty="0" smtClean="0"/>
              <a:t>2023 года, г.Москва</a:t>
            </a:r>
            <a:endParaRPr lang="ru-RU" dirty="0"/>
          </a:p>
        </p:txBody>
      </p:sp>
      <p:pic>
        <p:nvPicPr>
          <p:cNvPr id="5" name="Рисунок 4" descr="horizontal-ta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75656" y="908720"/>
            <a:ext cx="6072162" cy="175327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488832" cy="990600"/>
          </a:xfrm>
        </p:spPr>
        <p:txBody>
          <a:bodyPr>
            <a:normAutofit/>
          </a:bodyPr>
          <a:lstStyle/>
          <a:p>
            <a:r>
              <a:rPr lang="ru-RU" dirty="0" smtClean="0"/>
              <a:t>(</a:t>
            </a:r>
            <a:r>
              <a:rPr lang="ru-RU" dirty="0" err="1" smtClean="0"/>
              <a:t>Нео</a:t>
            </a:r>
            <a:r>
              <a:rPr lang="ru-RU" dirty="0" smtClean="0"/>
              <a:t>)</a:t>
            </a:r>
            <a:r>
              <a:rPr lang="ru-RU" dirty="0" err="1" smtClean="0"/>
              <a:t>шумпетерианская</a:t>
            </a:r>
            <a:r>
              <a:rPr lang="ru-RU" dirty="0" smtClean="0"/>
              <a:t> школа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67544" y="1196752"/>
            <a:ext cx="8064896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latin typeface="+mj-lt"/>
              </a:rPr>
              <a:t>Персоны</a:t>
            </a:r>
            <a:r>
              <a:rPr lang="ru-RU" sz="1600" dirty="0" smtClean="0">
                <a:latin typeface="+mj-lt"/>
              </a:rPr>
              <a:t>: </a:t>
            </a:r>
            <a:endParaRPr lang="ru-RU" sz="1600" dirty="0" smtClean="0">
              <a:latin typeface="+mj-lt"/>
            </a:endParaRPr>
          </a:p>
          <a:p>
            <a:r>
              <a:rPr lang="ru-RU" sz="1600" dirty="0" smtClean="0">
                <a:latin typeface="+mj-lt"/>
              </a:rPr>
              <a:t>Йозеф </a:t>
            </a:r>
            <a:r>
              <a:rPr lang="ru-RU" sz="1600" dirty="0" err="1" smtClean="0">
                <a:latin typeface="+mj-lt"/>
              </a:rPr>
              <a:t>Шумпетер</a:t>
            </a:r>
            <a:r>
              <a:rPr lang="ru-RU" sz="1600" dirty="0" smtClean="0">
                <a:latin typeface="+mj-lt"/>
              </a:rPr>
              <a:t>, </a:t>
            </a:r>
            <a:r>
              <a:rPr lang="ru-RU" sz="1600" dirty="0" err="1" smtClean="0">
                <a:latin typeface="+mj-lt"/>
              </a:rPr>
              <a:t>Мюррей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Ротбард</a:t>
            </a:r>
            <a:r>
              <a:rPr lang="ru-RU" sz="1600" dirty="0" smtClean="0">
                <a:latin typeface="+mj-lt"/>
              </a:rPr>
              <a:t>, </a:t>
            </a:r>
            <a:r>
              <a:rPr lang="ru-RU" sz="1600" dirty="0" err="1" smtClean="0">
                <a:latin typeface="+mj-lt"/>
              </a:rPr>
              <a:t>Исраэль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Кирцнер</a:t>
            </a:r>
            <a:r>
              <a:rPr lang="ru-RU" sz="1600" dirty="0" smtClean="0">
                <a:latin typeface="+mj-lt"/>
              </a:rPr>
              <a:t>, Фрэнк </a:t>
            </a:r>
            <a:r>
              <a:rPr lang="ru-RU" sz="1600" dirty="0" err="1" smtClean="0">
                <a:latin typeface="+mj-lt"/>
              </a:rPr>
              <a:t>Найт</a:t>
            </a:r>
            <a:r>
              <a:rPr lang="ru-RU" sz="1600" dirty="0" smtClean="0">
                <a:latin typeface="+mj-lt"/>
              </a:rPr>
              <a:t/>
            </a:r>
            <a:br>
              <a:rPr lang="ru-RU" sz="1600" dirty="0" smtClean="0">
                <a:latin typeface="+mj-lt"/>
              </a:rPr>
            </a:br>
            <a:r>
              <a:rPr lang="ru-RU" sz="1600" dirty="0" smtClean="0">
                <a:latin typeface="+mj-lt"/>
              </a:rPr>
              <a:t/>
            </a:r>
            <a:br>
              <a:rPr lang="ru-RU" sz="1600" dirty="0" smtClean="0">
                <a:latin typeface="+mj-lt"/>
              </a:rPr>
            </a:br>
            <a:r>
              <a:rPr lang="ru-RU" sz="1600" b="1" dirty="0" smtClean="0">
                <a:latin typeface="+mj-lt"/>
              </a:rPr>
              <a:t>Основные тезисы</a:t>
            </a:r>
            <a:r>
              <a:rPr lang="ru-RU" sz="1600" dirty="0" smtClean="0">
                <a:latin typeface="+mj-lt"/>
              </a:rPr>
              <a:t>: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Экономическое развитие определяется инновациями.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</a:t>
            </a:r>
            <a:r>
              <a:rPr lang="ru-RU" sz="1600" dirty="0" smtClean="0">
                <a:latin typeface="+mj-lt"/>
              </a:rPr>
              <a:t>Четвертый вид экономических </a:t>
            </a:r>
            <a:r>
              <a:rPr lang="ru-RU" sz="1600" dirty="0" err="1" smtClean="0">
                <a:latin typeface="+mj-lt"/>
              </a:rPr>
              <a:t>акторов</a:t>
            </a:r>
            <a:r>
              <a:rPr lang="ru-RU" sz="1600" dirty="0" smtClean="0">
                <a:latin typeface="+mj-lt"/>
              </a:rPr>
              <a:t>: предприниматели.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Предпринимательская прибыль: награда предпринимателя за то, что он сделал систему «лучше».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</a:t>
            </a:r>
            <a:r>
              <a:rPr lang="ru-RU" sz="1600" dirty="0" smtClean="0">
                <a:latin typeface="+mj-lt"/>
              </a:rPr>
              <a:t>Теория национальной системы инноваций</a:t>
            </a:r>
            <a:r>
              <a:rPr lang="ru-RU" sz="1600" dirty="0" smtClean="0">
                <a:latin typeface="+mj-lt"/>
              </a:rPr>
              <a:t>: взаимодействие между различными участниками инновационного </a:t>
            </a:r>
            <a:r>
              <a:rPr lang="ru-RU" sz="1600" dirty="0" smtClean="0">
                <a:latin typeface="+mj-lt"/>
              </a:rPr>
              <a:t>процесса: </a:t>
            </a:r>
            <a:r>
              <a:rPr lang="ru-RU" sz="1600" dirty="0" smtClean="0">
                <a:latin typeface="+mj-lt"/>
              </a:rPr>
              <a:t>компаниями, университетами, </a:t>
            </a:r>
            <a:r>
              <a:rPr lang="ru-RU" sz="1600" dirty="0" smtClean="0">
                <a:latin typeface="+mj-lt"/>
              </a:rPr>
              <a:t>правительствами </a:t>
            </a:r>
            <a:r>
              <a:rPr lang="ru-RU" sz="1600" dirty="0" smtClean="0">
                <a:latin typeface="+mj-lt"/>
              </a:rPr>
              <a:t>и </a:t>
            </a:r>
            <a:r>
              <a:rPr lang="ru-RU" sz="1600" dirty="0" smtClean="0">
                <a:latin typeface="+mj-lt"/>
              </a:rPr>
              <a:t>т.д.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488832" cy="990600"/>
          </a:xfrm>
        </p:spPr>
        <p:txBody>
          <a:bodyPr>
            <a:normAutofit/>
          </a:bodyPr>
          <a:lstStyle/>
          <a:p>
            <a:r>
              <a:rPr lang="ru-RU" dirty="0" smtClean="0"/>
              <a:t>Кейнсианство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67544" y="1196752"/>
            <a:ext cx="8064896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latin typeface="+mj-lt"/>
              </a:rPr>
              <a:t>Персоны</a:t>
            </a:r>
            <a:r>
              <a:rPr lang="ru-RU" sz="1600" dirty="0" smtClean="0">
                <a:latin typeface="+mj-lt"/>
              </a:rPr>
              <a:t>: </a:t>
            </a:r>
            <a:endParaRPr lang="ru-RU" sz="1600" dirty="0" smtClean="0">
              <a:latin typeface="+mj-lt"/>
            </a:endParaRPr>
          </a:p>
          <a:p>
            <a:r>
              <a:rPr lang="ru-RU" sz="1600" dirty="0" smtClean="0">
                <a:latin typeface="+mj-lt"/>
              </a:rPr>
              <a:t>Джон </a:t>
            </a:r>
            <a:r>
              <a:rPr lang="ru-RU" sz="1600" dirty="0" err="1" smtClean="0">
                <a:latin typeface="+mj-lt"/>
              </a:rPr>
              <a:t>Мейнард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Кейнс</a:t>
            </a:r>
            <a:r>
              <a:rPr lang="ru-RU" sz="1600" dirty="0" smtClean="0">
                <a:latin typeface="+mj-lt"/>
              </a:rPr>
              <a:t/>
            </a:r>
            <a:br>
              <a:rPr lang="ru-RU" sz="1600" dirty="0" smtClean="0">
                <a:latin typeface="+mj-lt"/>
              </a:rPr>
            </a:br>
            <a:r>
              <a:rPr lang="ru-RU" sz="1600" dirty="0" smtClean="0">
                <a:latin typeface="+mj-lt"/>
              </a:rPr>
              <a:t/>
            </a:r>
            <a:br>
              <a:rPr lang="ru-RU" sz="1600" dirty="0" smtClean="0">
                <a:latin typeface="+mj-lt"/>
              </a:rPr>
            </a:br>
            <a:r>
              <a:rPr lang="ru-RU" sz="1600" b="1" dirty="0" smtClean="0">
                <a:latin typeface="+mj-lt"/>
              </a:rPr>
              <a:t>Основные тезисы</a:t>
            </a:r>
            <a:r>
              <a:rPr lang="ru-RU" sz="1600" dirty="0" smtClean="0">
                <a:latin typeface="+mj-lt"/>
              </a:rPr>
              <a:t>: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</a:t>
            </a:r>
            <a:r>
              <a:rPr lang="ru-RU" sz="1600" dirty="0" smtClean="0">
                <a:latin typeface="+mj-lt"/>
              </a:rPr>
              <a:t>Экономика </a:t>
            </a:r>
            <a:r>
              <a:rPr lang="ru-RU" sz="1600" dirty="0" smtClean="0">
                <a:latin typeface="+mj-lt"/>
              </a:rPr>
              <a:t>потребляет </a:t>
            </a:r>
            <a:r>
              <a:rPr lang="ru-RU" sz="1600" dirty="0" smtClean="0">
                <a:latin typeface="+mj-lt"/>
              </a:rPr>
              <a:t>не </a:t>
            </a:r>
            <a:r>
              <a:rPr lang="ru-RU" sz="1600" dirty="0" smtClean="0">
                <a:latin typeface="+mj-lt"/>
              </a:rPr>
              <a:t>все, производимое </a:t>
            </a:r>
            <a:r>
              <a:rPr lang="ru-RU" sz="1600" dirty="0" smtClean="0">
                <a:latin typeface="+mj-lt"/>
              </a:rPr>
              <a:t>ею, излишек идет в инвестиции.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</a:t>
            </a:r>
            <a:r>
              <a:rPr lang="ru-RU" sz="1600" dirty="0" smtClean="0">
                <a:latin typeface="+mj-lt"/>
              </a:rPr>
              <a:t>Но на локальном уровне неясно, сколько надо инвестировать, ибо будущее не определено. Цифр нет, есть </a:t>
            </a:r>
            <a:r>
              <a:rPr lang="en-US" sz="1600" dirty="0" smtClean="0">
                <a:latin typeface="+mj-lt"/>
              </a:rPr>
              <a:t>animal spirits, </a:t>
            </a:r>
            <a:r>
              <a:rPr lang="ru-RU" sz="1600" dirty="0" smtClean="0">
                <a:latin typeface="+mj-lt"/>
              </a:rPr>
              <a:t>влияющие на принятие решения об инвестициях.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</a:t>
            </a:r>
            <a:r>
              <a:rPr lang="ru-RU" sz="1600" dirty="0" smtClean="0">
                <a:latin typeface="+mj-lt"/>
              </a:rPr>
              <a:t>Сокращение инвестиций влечет падение спроса – и дальнейшее сокращение инвестиций, вплоть до паралича. Отсюда: </a:t>
            </a:r>
            <a:r>
              <a:rPr lang="ru-RU" sz="1600" dirty="0" err="1" smtClean="0">
                <a:latin typeface="+mj-lt"/>
              </a:rPr>
              <a:t>контрциклическая</a:t>
            </a:r>
            <a:r>
              <a:rPr lang="ru-RU" sz="1600" dirty="0" smtClean="0">
                <a:latin typeface="+mj-lt"/>
              </a:rPr>
              <a:t> политика, государство должно включаться, поддерживая инвестиции, когда они слабы и тормозить, когда сильны.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Нормальное состояние </a:t>
            </a:r>
            <a:r>
              <a:rPr lang="ru-RU" sz="1600" dirty="0" smtClean="0">
                <a:latin typeface="+mj-lt"/>
              </a:rPr>
              <a:t>дел </a:t>
            </a:r>
            <a:r>
              <a:rPr lang="ru-RU" sz="1600" dirty="0" smtClean="0">
                <a:latin typeface="+mj-lt"/>
              </a:rPr>
              <a:t>наблюдается в случаях, когда </a:t>
            </a:r>
            <a:r>
              <a:rPr lang="ru-RU" sz="1600" dirty="0" smtClean="0">
                <a:latin typeface="+mj-lt"/>
              </a:rPr>
              <a:t>инвестиции </a:t>
            </a:r>
            <a:r>
              <a:rPr lang="ru-RU" sz="1600" dirty="0" smtClean="0">
                <a:latin typeface="+mj-lt"/>
              </a:rPr>
              <a:t>равны сбережениям на уровне платежеспособного </a:t>
            </a:r>
            <a:r>
              <a:rPr lang="ru-RU" sz="1600" dirty="0" smtClean="0">
                <a:latin typeface="+mj-lt"/>
              </a:rPr>
              <a:t>спроса.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</a:t>
            </a:r>
            <a:r>
              <a:rPr lang="ru-RU" sz="1600" dirty="0" smtClean="0">
                <a:latin typeface="+mj-lt"/>
              </a:rPr>
              <a:t>Отсюда: деньги имеют значение. Денежный рынок – есть, это источник для инвестиций и место для спекуляций, управляемое ожиданиями.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488832" cy="990600"/>
          </a:xfrm>
        </p:spPr>
        <p:txBody>
          <a:bodyPr>
            <a:normAutofit fontScale="90000"/>
          </a:bodyPr>
          <a:lstStyle/>
          <a:p>
            <a:r>
              <a:rPr lang="ru-RU" dirty="0" err="1" smtClean="0"/>
              <a:t>Институционализм</a:t>
            </a:r>
            <a:r>
              <a:rPr lang="ru-RU" dirty="0" smtClean="0"/>
              <a:t> </a:t>
            </a:r>
            <a:r>
              <a:rPr lang="ru-RU" dirty="0" smtClean="0"/>
              <a:t>и </a:t>
            </a:r>
            <a:r>
              <a:rPr lang="ru-RU" dirty="0" err="1" smtClean="0"/>
              <a:t>неоинституционализм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67544" y="1196752"/>
            <a:ext cx="806489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latin typeface="+mj-lt"/>
              </a:rPr>
              <a:t>Персоны</a:t>
            </a:r>
            <a:r>
              <a:rPr lang="ru-RU" sz="1600" dirty="0" smtClean="0">
                <a:latin typeface="+mj-lt"/>
              </a:rPr>
              <a:t>: </a:t>
            </a:r>
            <a:endParaRPr lang="ru-RU" sz="1600" dirty="0" smtClean="0">
              <a:latin typeface="+mj-lt"/>
            </a:endParaRPr>
          </a:p>
          <a:p>
            <a:r>
              <a:rPr lang="ru-RU" sz="1600" dirty="0" err="1" smtClean="0">
                <a:latin typeface="+mj-lt"/>
              </a:rPr>
              <a:t>Торстейн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Веблен</a:t>
            </a:r>
            <a:r>
              <a:rPr lang="ru-RU" sz="1600" dirty="0" smtClean="0">
                <a:latin typeface="+mj-lt"/>
              </a:rPr>
              <a:t>, </a:t>
            </a:r>
            <a:r>
              <a:rPr lang="ru-RU" sz="1600" dirty="0" err="1" smtClean="0">
                <a:latin typeface="+mj-lt"/>
              </a:rPr>
              <a:t>Уэсли</a:t>
            </a:r>
            <a:r>
              <a:rPr lang="ru-RU" sz="1600" dirty="0" smtClean="0">
                <a:latin typeface="+mj-lt"/>
              </a:rPr>
              <a:t> Митчелл, Дуглас </a:t>
            </a:r>
            <a:r>
              <a:rPr lang="ru-RU" sz="1600" dirty="0" err="1" smtClean="0">
                <a:latin typeface="+mj-lt"/>
              </a:rPr>
              <a:t>Норт</a:t>
            </a:r>
            <a:r>
              <a:rPr lang="ru-RU" sz="1600" dirty="0" smtClean="0">
                <a:latin typeface="+mj-lt"/>
              </a:rPr>
              <a:t>, Рональд </a:t>
            </a:r>
            <a:r>
              <a:rPr lang="ru-RU" sz="1600" dirty="0" err="1" smtClean="0">
                <a:latin typeface="+mj-lt"/>
              </a:rPr>
              <a:t>Коуз</a:t>
            </a:r>
            <a:r>
              <a:rPr lang="ru-RU" sz="1600" dirty="0" smtClean="0">
                <a:latin typeface="+mj-lt"/>
              </a:rPr>
              <a:t>, </a:t>
            </a:r>
            <a:r>
              <a:rPr lang="ru-RU" sz="1600" dirty="0" err="1" smtClean="0">
                <a:latin typeface="+mj-lt"/>
              </a:rPr>
              <a:t>Дарон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Асемоглу</a:t>
            </a:r>
            <a:r>
              <a:rPr lang="ru-RU" sz="1600" dirty="0" smtClean="0">
                <a:latin typeface="+mj-lt"/>
              </a:rPr>
              <a:t>, Джеймс Робинсон</a:t>
            </a:r>
            <a:r>
              <a:rPr lang="ru-RU" sz="1600" dirty="0" smtClean="0">
                <a:latin typeface="+mj-lt"/>
              </a:rPr>
              <a:t/>
            </a:r>
            <a:br>
              <a:rPr lang="ru-RU" sz="1600" dirty="0" smtClean="0">
                <a:latin typeface="+mj-lt"/>
              </a:rPr>
            </a:br>
            <a:r>
              <a:rPr lang="ru-RU" sz="1600" dirty="0" smtClean="0">
                <a:latin typeface="+mj-lt"/>
              </a:rPr>
              <a:t/>
            </a:r>
            <a:br>
              <a:rPr lang="ru-RU" sz="1600" dirty="0" smtClean="0">
                <a:latin typeface="+mj-lt"/>
              </a:rPr>
            </a:br>
            <a:r>
              <a:rPr lang="ru-RU" sz="1600" b="1" dirty="0" smtClean="0">
                <a:latin typeface="+mj-lt"/>
              </a:rPr>
              <a:t>Основные тезисы</a:t>
            </a:r>
            <a:r>
              <a:rPr lang="ru-RU" sz="1600" dirty="0" smtClean="0">
                <a:latin typeface="+mj-lt"/>
              </a:rPr>
              <a:t>: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Рациональность </a:t>
            </a:r>
            <a:r>
              <a:rPr lang="ru-RU" sz="1600" dirty="0" smtClean="0">
                <a:latin typeface="+mj-lt"/>
              </a:rPr>
              <a:t>нельзя определить как нечто </a:t>
            </a:r>
            <a:r>
              <a:rPr lang="ru-RU" sz="1600" dirty="0" smtClean="0">
                <a:latin typeface="+mj-lt"/>
              </a:rPr>
              <a:t>вневременное. Она формируется </a:t>
            </a:r>
            <a:r>
              <a:rPr lang="ru-RU" sz="1600" dirty="0" smtClean="0">
                <a:latin typeface="+mj-lt"/>
              </a:rPr>
              <a:t>социальной средой, состоящей из </a:t>
            </a:r>
            <a:r>
              <a:rPr lang="ru-RU" sz="1600" dirty="0" smtClean="0">
                <a:latin typeface="+mj-lt"/>
              </a:rPr>
              <a:t>институтов </a:t>
            </a:r>
            <a:r>
              <a:rPr lang="ru-RU" sz="1600" dirty="0" smtClean="0">
                <a:latin typeface="+mj-lt"/>
              </a:rPr>
              <a:t>или формальных </a:t>
            </a:r>
            <a:r>
              <a:rPr lang="ru-RU" sz="1600" dirty="0" smtClean="0">
                <a:latin typeface="+mj-lt"/>
              </a:rPr>
              <a:t>и неформальных правил. 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</a:t>
            </a:r>
            <a:r>
              <a:rPr lang="ru-RU" sz="1600" dirty="0" smtClean="0">
                <a:latin typeface="+mj-lt"/>
              </a:rPr>
              <a:t>Институты </a:t>
            </a:r>
            <a:r>
              <a:rPr lang="ru-RU" sz="1600" dirty="0" smtClean="0">
                <a:latin typeface="+mj-lt"/>
              </a:rPr>
              <a:t>не только влияют на то, как ведут себя люди, </a:t>
            </a:r>
            <a:r>
              <a:rPr lang="ru-RU" sz="1600" dirty="0" smtClean="0">
                <a:latin typeface="+mj-lt"/>
              </a:rPr>
              <a:t>но </a:t>
            </a:r>
            <a:r>
              <a:rPr lang="ru-RU" sz="1600" dirty="0" smtClean="0">
                <a:latin typeface="+mj-lt"/>
              </a:rPr>
              <a:t>и меняют их, а люди, в свою очередь, меняют эти </a:t>
            </a:r>
            <a:r>
              <a:rPr lang="ru-RU" sz="1600" dirty="0" smtClean="0">
                <a:latin typeface="+mj-lt"/>
              </a:rPr>
              <a:t>институты.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</a:t>
            </a:r>
            <a:r>
              <a:rPr lang="ru-RU" sz="1600" dirty="0" smtClean="0">
                <a:latin typeface="+mj-lt"/>
              </a:rPr>
              <a:t>Нерешенный вопрос: а откуда берутся институты? Как они появляются?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Неоинституционализм</a:t>
            </a:r>
            <a:r>
              <a:rPr lang="ru-RU" sz="1600" dirty="0" smtClean="0">
                <a:latin typeface="+mj-lt"/>
              </a:rPr>
              <a:t>: фокус на транзакционных издержках на реализацию </a:t>
            </a:r>
            <a:r>
              <a:rPr lang="ru-RU" sz="1600" dirty="0" smtClean="0">
                <a:latin typeface="+mj-lt"/>
              </a:rPr>
              <a:t>экономической деятельности </a:t>
            </a:r>
            <a:r>
              <a:rPr lang="ru-RU" sz="1600" dirty="0" smtClean="0">
                <a:latin typeface="+mj-lt"/>
              </a:rPr>
              <a:t>(от расходов </a:t>
            </a:r>
            <a:r>
              <a:rPr lang="ru-RU" sz="1600" dirty="0" smtClean="0">
                <a:latin typeface="+mj-lt"/>
              </a:rPr>
              <a:t>на проведение обмена на </a:t>
            </a:r>
            <a:r>
              <a:rPr lang="ru-RU" sz="1600" dirty="0" smtClean="0">
                <a:latin typeface="+mj-lt"/>
              </a:rPr>
              <a:t>рынке до затрат на арбитраж)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</a:t>
            </a:r>
            <a:r>
              <a:rPr lang="ru-RU" sz="1600" dirty="0" smtClean="0">
                <a:latin typeface="+mj-lt"/>
              </a:rPr>
              <a:t>Экстрактивные и инклюзивные институты.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488832" cy="990600"/>
          </a:xfrm>
        </p:spPr>
        <p:txBody>
          <a:bodyPr>
            <a:normAutofit/>
          </a:bodyPr>
          <a:lstStyle/>
          <a:p>
            <a:r>
              <a:rPr lang="ru-RU" dirty="0" smtClean="0"/>
              <a:t>Бихевиоризм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67544" y="1196752"/>
            <a:ext cx="806489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latin typeface="+mj-lt"/>
              </a:rPr>
              <a:t>Персоны</a:t>
            </a:r>
            <a:r>
              <a:rPr lang="ru-RU" sz="1600" dirty="0" smtClean="0">
                <a:latin typeface="+mj-lt"/>
              </a:rPr>
              <a:t>: </a:t>
            </a:r>
            <a:endParaRPr lang="ru-RU" sz="1600" dirty="0" smtClean="0">
              <a:latin typeface="+mj-lt"/>
            </a:endParaRPr>
          </a:p>
          <a:p>
            <a:r>
              <a:rPr lang="ru-RU" sz="1600" dirty="0" smtClean="0">
                <a:latin typeface="+mj-lt"/>
              </a:rPr>
              <a:t>Герберт </a:t>
            </a:r>
            <a:r>
              <a:rPr lang="ru-RU" sz="1600" dirty="0" err="1" smtClean="0">
                <a:latin typeface="+mj-lt"/>
              </a:rPr>
              <a:t>Саймон</a:t>
            </a:r>
            <a:r>
              <a:rPr lang="ru-RU" sz="1600" dirty="0" smtClean="0">
                <a:latin typeface="+mj-lt"/>
              </a:rPr>
              <a:t/>
            </a:r>
            <a:br>
              <a:rPr lang="ru-RU" sz="1600" dirty="0" smtClean="0">
                <a:latin typeface="+mj-lt"/>
              </a:rPr>
            </a:br>
            <a:r>
              <a:rPr lang="ru-RU" sz="1600" dirty="0" smtClean="0">
                <a:latin typeface="+mj-lt"/>
              </a:rPr>
              <a:t/>
            </a:r>
            <a:br>
              <a:rPr lang="ru-RU" sz="1600" dirty="0" smtClean="0">
                <a:latin typeface="+mj-lt"/>
              </a:rPr>
            </a:br>
            <a:r>
              <a:rPr lang="ru-RU" sz="1600" b="1" dirty="0" smtClean="0">
                <a:latin typeface="+mj-lt"/>
              </a:rPr>
              <a:t>Основные тезисы</a:t>
            </a:r>
            <a:r>
              <a:rPr lang="ru-RU" sz="1600" dirty="0" smtClean="0">
                <a:latin typeface="+mj-lt"/>
              </a:rPr>
              <a:t>: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Отказ от догматов неоклассики: моделирование рыночного поведения людей, ограниченная рациональность. 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</a:t>
            </a:r>
            <a:r>
              <a:rPr lang="ru-RU" sz="1600" dirty="0" smtClean="0">
                <a:latin typeface="+mj-lt"/>
              </a:rPr>
              <a:t>Лень мыслить рационально: эвристики, шаблоны мышления.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</a:t>
            </a:r>
            <a:r>
              <a:rPr lang="ru-RU" sz="1600" dirty="0" smtClean="0">
                <a:latin typeface="+mj-lt"/>
              </a:rPr>
              <a:t>Люди ищут «хорошие», а не «лучшие» решения.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</a:t>
            </a:r>
            <a:r>
              <a:rPr lang="ru-RU" sz="1600" dirty="0" smtClean="0">
                <a:latin typeface="+mj-lt"/>
              </a:rPr>
              <a:t>Эмоции, верность, справедливость. Реципрокный обмен. 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</a:t>
            </a:r>
            <a:r>
              <a:rPr lang="ru-RU" sz="1600" dirty="0" smtClean="0">
                <a:latin typeface="+mj-lt"/>
              </a:rPr>
              <a:t>Большая часть «рынка» – внутри компаний, а не вне их.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488832" cy="990600"/>
          </a:xfrm>
        </p:spPr>
        <p:txBody>
          <a:bodyPr>
            <a:normAutofit/>
          </a:bodyPr>
          <a:lstStyle/>
          <a:p>
            <a:r>
              <a:rPr lang="ru-RU" dirty="0" smtClean="0"/>
              <a:t>Различения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539552" y="1268760"/>
          <a:ext cx="8280920" cy="889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0460"/>
                <a:gridCol w="4140460"/>
              </a:tblGrid>
              <a:tr h="370840">
                <a:tc>
                  <a:txBody>
                    <a:bodyPr/>
                    <a:lstStyle/>
                    <a:p>
                      <a:r>
                        <a:rPr kumimoji="0" lang="ru-RU" sz="1400" b="1" kern="1200" dirty="0" smtClean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  <a:t>Замкнутость (полное равновесие)</a:t>
                      </a:r>
                      <a:endParaRPr lang="ru-RU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dirty="0" smtClean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  <a:t>Открытость (частичное равновесие)</a:t>
                      </a:r>
                      <a:endParaRPr lang="ru-RU" sz="1400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Все остальные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Неокономика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/>
                      </a:r>
                      <a:b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</a:b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Девелопментаристы</a:t>
                      </a:r>
                      <a:endParaRPr kumimoji="0" lang="ru-RU" sz="1400" kern="1200" dirty="0" smtClean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539552" y="2204864"/>
          <a:ext cx="8280920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0460"/>
                <a:gridCol w="4140460"/>
              </a:tblGrid>
              <a:tr h="370840">
                <a:tc>
                  <a:txBody>
                    <a:bodyPr/>
                    <a:lstStyle/>
                    <a:p>
                      <a:r>
                        <a:rPr kumimoji="0" lang="ru-RU" sz="1400" b="1" kern="1200" dirty="0" smtClean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  <a:t>Статические модели </a:t>
                      </a:r>
                      <a:br>
                        <a:rPr kumimoji="0" lang="ru-RU" sz="1400" b="1" kern="1200" dirty="0" smtClean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</a:br>
                      <a:r>
                        <a:rPr kumimoji="0" lang="ru-RU" sz="1400" b="1" kern="1200" dirty="0" smtClean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  <a:t>(сравнительная статика)</a:t>
                      </a:r>
                      <a:endParaRPr lang="ru-RU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dirty="0" smtClean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  <a:t>Динамические модели</a:t>
                      </a:r>
                      <a:endParaRPr lang="ru-RU" sz="1400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Неоклассика, </a:t>
                      </a: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неокейнсианство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(диссиденты неоклассики – </a:t>
                      </a: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Ромер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Кругман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Стиглиц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Австрийская школа, исторические школы, </a:t>
                      </a: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институционализм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, марксизм, </a:t>
                      </a: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посткейнсианство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, эволюционисты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(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Шумпетер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Веблен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Норберт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и Винер), </a:t>
                      </a: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неокономика</a:t>
                      </a:r>
                      <a:endParaRPr lang="ru-RU" sz="1400" dirty="0">
                        <a:latin typeface="+mj-lt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539552" y="3645024"/>
          <a:ext cx="8280920" cy="889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0460"/>
                <a:gridCol w="4140460"/>
              </a:tblGrid>
              <a:tr h="370840">
                <a:tc>
                  <a:txBody>
                    <a:bodyPr/>
                    <a:lstStyle/>
                    <a:p>
                      <a:r>
                        <a:rPr kumimoji="0" lang="ru-RU" sz="1400" b="1" kern="1200" dirty="0" smtClean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  <a:t>Риск</a:t>
                      </a:r>
                      <a:endParaRPr lang="ru-RU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dirty="0" smtClean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  <a:t>Неопределенность</a:t>
                      </a:r>
                      <a:endParaRPr lang="ru-RU" sz="1400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Неоклассика,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неокейнсианство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Посткейнсианство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, австрийская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школа,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неокономика</a:t>
                      </a:r>
                      <a:endParaRPr kumimoji="0" lang="ru-RU" sz="1400" kern="1200" dirty="0" smtClean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539552" y="4509120"/>
          <a:ext cx="8280920" cy="889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0460"/>
                <a:gridCol w="4140460"/>
              </a:tblGrid>
              <a:tr h="370840">
                <a:tc>
                  <a:txBody>
                    <a:bodyPr/>
                    <a:lstStyle/>
                    <a:p>
                      <a:r>
                        <a:rPr kumimoji="0" lang="ru-RU" sz="1400" b="1" kern="1200" dirty="0" smtClean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  <a:t>Нейтральность денег в экономике</a:t>
                      </a:r>
                      <a:endParaRPr lang="ru-RU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dirty="0" smtClean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  <a:t>Активная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  <a:t> роль денег в экономике</a:t>
                      </a:r>
                      <a:endParaRPr lang="ru-RU" sz="1400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Неоклассика,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неокейнсианство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, австрийская школа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Посткейнсианство</a:t>
                      </a:r>
                      <a:r>
                        <a:rPr kumimoji="0" lang="en-US" sz="1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неокономика</a:t>
                      </a:r>
                      <a:endParaRPr kumimoji="0" lang="ru-RU" sz="1400" kern="1200" dirty="0" smtClean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539552" y="5373216"/>
          <a:ext cx="8280920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0460"/>
                <a:gridCol w="4140460"/>
              </a:tblGrid>
              <a:tr h="0">
                <a:tc>
                  <a:txBody>
                    <a:bodyPr/>
                    <a:lstStyle/>
                    <a:p>
                      <a:r>
                        <a:rPr kumimoji="0" lang="en-US" sz="1400" b="1" kern="120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Supply side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400" b="1" kern="120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Demand side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Неоклассика,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марксизм, исторические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школы</a:t>
                      </a:r>
                      <a:endParaRPr kumimoji="0" lang="ru-RU" sz="1400" kern="120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Посткейнсианство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</a:t>
                      </a: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неокейнсианство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неокономика</a:t>
                      </a:r>
                      <a:endParaRPr kumimoji="0" lang="ru-RU" sz="1400" kern="120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355160" cy="990600"/>
          </a:xfrm>
        </p:spPr>
        <p:txBody>
          <a:bodyPr>
            <a:normAutofit/>
          </a:bodyPr>
          <a:lstStyle/>
          <a:p>
            <a:r>
              <a:rPr lang="ru-RU" dirty="0" smtClean="0"/>
              <a:t>Лекция </a:t>
            </a:r>
            <a:r>
              <a:rPr lang="ru-RU" dirty="0" smtClean="0"/>
              <a:t>№2: </a:t>
            </a:r>
            <a:r>
              <a:rPr lang="ru-RU" dirty="0" smtClean="0"/>
              <a:t>итоги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83568" y="1196752"/>
            <a:ext cx="784887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>
                <a:latin typeface="+mj-lt"/>
              </a:rPr>
              <a:t>«Прежде</a:t>
            </a:r>
            <a:r>
              <a:rPr lang="ru-RU" sz="1600" dirty="0" smtClean="0">
                <a:latin typeface="+mj-lt"/>
              </a:rPr>
              <a:t>, чем объединяться, нам надо решительно </a:t>
            </a:r>
            <a:r>
              <a:rPr lang="ru-RU" sz="1600" dirty="0" smtClean="0">
                <a:latin typeface="+mj-lt"/>
              </a:rPr>
              <a:t>размежеваться.» </a:t>
            </a:r>
            <a:br>
              <a:rPr lang="ru-RU" sz="1600" dirty="0" smtClean="0">
                <a:latin typeface="+mj-lt"/>
              </a:rPr>
            </a:br>
            <a:r>
              <a:rPr lang="ru-RU" sz="1600" dirty="0" smtClean="0">
                <a:latin typeface="+mj-lt"/>
              </a:rPr>
              <a:t>– </a:t>
            </a:r>
            <a:r>
              <a:rPr lang="ru-RU" sz="1600" i="1" dirty="0" smtClean="0">
                <a:latin typeface="+mj-lt"/>
              </a:rPr>
              <a:t>Владимир Ленин</a:t>
            </a:r>
            <a:r>
              <a:rPr lang="ru-RU" sz="1600" dirty="0" smtClean="0">
                <a:latin typeface="+mj-lt"/>
              </a:rPr>
              <a:t/>
            </a:r>
            <a:br>
              <a:rPr lang="ru-RU" sz="1600" dirty="0" smtClean="0">
                <a:latin typeface="+mj-lt"/>
              </a:rPr>
            </a:br>
            <a:r>
              <a:rPr lang="ru-RU" sz="1600" dirty="0" smtClean="0">
                <a:latin typeface="+mj-lt"/>
              </a:rPr>
              <a:t/>
            </a:r>
            <a:br>
              <a:rPr lang="ru-RU" sz="1600" dirty="0" smtClean="0">
                <a:latin typeface="+mj-lt"/>
              </a:rPr>
            </a:br>
            <a:r>
              <a:rPr lang="ru-RU" sz="1600" dirty="0" smtClean="0">
                <a:latin typeface="+mj-lt"/>
              </a:rPr>
              <a:t>«Я все время говорю, что </a:t>
            </a:r>
            <a:r>
              <a:rPr lang="ru-RU" sz="1600" dirty="0" err="1" smtClean="0">
                <a:latin typeface="+mj-lt"/>
              </a:rPr>
              <a:t>неокономика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smtClean="0">
                <a:latin typeface="+mj-lt"/>
              </a:rPr>
              <a:t>ничего не выдумала, потому что всюду кто-то про это уже говорил, но в другом пункте он оказывался среди неправых.» </a:t>
            </a:r>
          </a:p>
          <a:p>
            <a:r>
              <a:rPr lang="ru-RU" sz="1600" dirty="0" smtClean="0">
                <a:latin typeface="+mj-lt"/>
              </a:rPr>
              <a:t>– </a:t>
            </a:r>
            <a:r>
              <a:rPr lang="ru-RU" sz="1600" i="1" dirty="0" smtClean="0">
                <a:latin typeface="+mj-lt"/>
              </a:rPr>
              <a:t>Олег Григорьев</a:t>
            </a:r>
            <a:endParaRPr lang="ru-RU" sz="1600" i="1" dirty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355160" cy="9906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Домашнее задание: </a:t>
            </a:r>
            <a:br>
              <a:rPr lang="ru-RU" dirty="0" smtClean="0"/>
            </a:br>
            <a:r>
              <a:rPr lang="ru-RU" dirty="0" smtClean="0"/>
              <a:t>дополните базовую типологию школ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00000">
            <a:off x="1995441" y="-129657"/>
            <a:ext cx="5210590" cy="7719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orizontal-nota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83768" y="620688"/>
            <a:ext cx="4343971" cy="125427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15616" y="1902797"/>
            <a:ext cx="69127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Спасибо за внимание!</a:t>
            </a:r>
            <a:endParaRPr lang="ru-RU" sz="2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46003" y="5013176"/>
            <a:ext cx="360066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http://neoconomica.org</a:t>
            </a:r>
            <a:endParaRPr lang="ru-RU" sz="2400" b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7664" y="3068960"/>
            <a:ext cx="1866900" cy="189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80112" y="3016800"/>
            <a:ext cx="1917700" cy="196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14"/>
          <p:cNvSpPr/>
          <p:nvPr/>
        </p:nvSpPr>
        <p:spPr>
          <a:xfrm>
            <a:off x="4644008" y="5013176"/>
            <a:ext cx="382348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http://t.me/neoconomica</a:t>
            </a:r>
            <a:endParaRPr lang="ru-RU" sz="2400" b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355160" cy="990600"/>
          </a:xfrm>
        </p:spPr>
        <p:txBody>
          <a:bodyPr/>
          <a:lstStyle/>
          <a:p>
            <a:r>
              <a:rPr lang="ru-RU" dirty="0" smtClean="0"/>
              <a:t>Кто все эти люди?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907704" y="2060848"/>
            <a:ext cx="532859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>
                <a:latin typeface="Arial" pitchFamily="34" charset="0"/>
                <a:cs typeface="Arial" pitchFamily="34" charset="0"/>
              </a:rPr>
              <a:t>Различение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неокономики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и иных экономических школ </a:t>
            </a:r>
            <a:br>
              <a:rPr lang="ru-RU" sz="1600" dirty="0" smtClean="0">
                <a:latin typeface="Arial" pitchFamily="34" charset="0"/>
                <a:cs typeface="Arial" pitchFamily="34" charset="0"/>
              </a:rPr>
            </a:br>
            <a:r>
              <a:rPr lang="ru-RU" sz="1600" dirty="0" smtClean="0">
                <a:latin typeface="Arial" pitchFamily="34" charset="0"/>
                <a:cs typeface="Arial" pitchFamily="34" charset="0"/>
              </a:rPr>
              <a:t>требует сначала ответить на два вопроса:</a:t>
            </a: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71600" y="4005064"/>
            <a:ext cx="30243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>
                <a:latin typeface="Arial" pitchFamily="34" charset="0"/>
                <a:cs typeface="Arial" pitchFamily="34" charset="0"/>
              </a:rPr>
              <a:t>А с какими школами предполагается различение?</a:t>
            </a: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292080" y="4005064"/>
            <a:ext cx="295232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>
                <a:latin typeface="Arial" pitchFamily="34" charset="0"/>
                <a:cs typeface="Arial" pitchFamily="34" charset="0"/>
              </a:rPr>
              <a:t>А по каким аспектам предполагается различение?</a:t>
            </a: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Straight Arrow Connector 8"/>
          <p:cNvCxnSpPr>
            <a:stCxn id="12" idx="2"/>
            <a:endCxn id="6" idx="0"/>
          </p:cNvCxnSpPr>
          <p:nvPr/>
        </p:nvCxnSpPr>
        <p:spPr>
          <a:xfrm flipH="1">
            <a:off x="2483768" y="2645623"/>
            <a:ext cx="2088232" cy="135944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12" idx="2"/>
            <a:endCxn id="7" idx="0"/>
          </p:cNvCxnSpPr>
          <p:nvPr/>
        </p:nvCxnSpPr>
        <p:spPr>
          <a:xfrm>
            <a:off x="4572000" y="2645623"/>
            <a:ext cx="2196244" cy="135944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355160" cy="9906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Список научных направлений </a:t>
            </a:r>
            <a:br>
              <a:rPr lang="ru-RU" dirty="0" smtClean="0"/>
            </a:br>
            <a:r>
              <a:rPr lang="ru-RU" dirty="0" smtClean="0"/>
              <a:t>в экономике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83568" y="1196753"/>
            <a:ext cx="583264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>
                <a:latin typeface="+mj-lt"/>
              </a:rPr>
              <a:t>Автор классификации: </a:t>
            </a:r>
            <a:r>
              <a:rPr lang="ru-RU" sz="1600" b="1" dirty="0" smtClean="0">
                <a:latin typeface="+mj-lt"/>
              </a:rPr>
              <a:t>Ха </a:t>
            </a:r>
            <a:r>
              <a:rPr lang="ru-RU" sz="1600" b="1" dirty="0" err="1" smtClean="0">
                <a:latin typeface="+mj-lt"/>
              </a:rPr>
              <a:t>Джун</a:t>
            </a:r>
            <a:r>
              <a:rPr lang="ru-RU" sz="1600" b="1" dirty="0" smtClean="0">
                <a:latin typeface="+mj-lt"/>
              </a:rPr>
              <a:t> </a:t>
            </a:r>
            <a:r>
              <a:rPr lang="ru-RU" sz="1600" b="1" dirty="0" err="1" smtClean="0">
                <a:latin typeface="+mj-lt"/>
              </a:rPr>
              <a:t>Чхан</a:t>
            </a:r>
            <a:endParaRPr lang="ru-RU" sz="1600" b="1" dirty="0" smtClean="0">
              <a:latin typeface="+mj-lt"/>
            </a:endParaRPr>
          </a:p>
          <a:p>
            <a:endParaRPr lang="ru-RU" sz="1600" dirty="0" smtClean="0">
              <a:latin typeface="+mj-lt"/>
            </a:endParaRPr>
          </a:p>
          <a:p>
            <a:r>
              <a:rPr lang="ru-RU" sz="1600" dirty="0" smtClean="0">
                <a:latin typeface="+mj-lt"/>
              </a:rPr>
              <a:t>Корейский экономист, профессор Кембриджского университета. </a:t>
            </a:r>
          </a:p>
          <a:p>
            <a:endParaRPr lang="ru-RU" sz="1600" dirty="0" smtClean="0">
              <a:latin typeface="+mj-lt"/>
            </a:endParaRPr>
          </a:p>
          <a:p>
            <a:r>
              <a:rPr lang="ru-RU" sz="1600" dirty="0" smtClean="0">
                <a:latin typeface="+mj-lt"/>
              </a:rPr>
              <a:t>Лауреат Премии Г. </a:t>
            </a:r>
            <a:r>
              <a:rPr lang="ru-RU" sz="1600" dirty="0" err="1" smtClean="0">
                <a:latin typeface="+mj-lt"/>
              </a:rPr>
              <a:t>Мюрдаля</a:t>
            </a:r>
            <a:r>
              <a:rPr lang="ru-RU" sz="1600" dirty="0" smtClean="0">
                <a:latin typeface="+mj-lt"/>
              </a:rPr>
              <a:t> (Европейская ассоциация эволюционной политической экономии, 2003) за книгу «Отбрасывая лестницу: стратегия развития в исторической перспективе</a:t>
            </a:r>
            <a:r>
              <a:rPr lang="ru-RU" sz="1600" dirty="0" smtClean="0">
                <a:latin typeface="+mj-lt"/>
              </a:rPr>
              <a:t>» </a:t>
            </a:r>
            <a:r>
              <a:rPr lang="ru-RU" sz="1600" dirty="0" smtClean="0">
                <a:latin typeface="+mj-lt"/>
              </a:rPr>
              <a:t>и </a:t>
            </a:r>
            <a:r>
              <a:rPr lang="ru-RU" sz="1600" dirty="0" err="1" smtClean="0">
                <a:latin typeface="+mj-lt"/>
              </a:rPr>
              <a:t>Леонтьевской</a:t>
            </a:r>
            <a:r>
              <a:rPr lang="ru-RU" sz="1600" dirty="0" smtClean="0">
                <a:latin typeface="+mj-lt"/>
              </a:rPr>
              <a:t> премии (2005</a:t>
            </a:r>
            <a:r>
              <a:rPr lang="ru-RU" sz="1600" dirty="0" smtClean="0">
                <a:latin typeface="+mj-lt"/>
              </a:rPr>
              <a:t>).</a:t>
            </a:r>
          </a:p>
          <a:p>
            <a:endParaRPr lang="ru-RU" sz="1600" dirty="0" smtClean="0">
              <a:latin typeface="+mj-lt"/>
            </a:endParaRPr>
          </a:p>
        </p:txBody>
      </p:sp>
      <p:pic>
        <p:nvPicPr>
          <p:cNvPr id="7" name="Picture 6" descr="chang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516216" y="1196752"/>
            <a:ext cx="2162175" cy="245745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755576" y="3717032"/>
            <a:ext cx="792088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>
                <a:latin typeface="+mj-lt"/>
              </a:rPr>
              <a:t>Библиография:</a:t>
            </a:r>
          </a:p>
          <a:p>
            <a:endParaRPr lang="ru-RU" sz="1600" dirty="0" smtClean="0">
              <a:latin typeface="+mj-lt"/>
            </a:endParaRP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«Съедобная </a:t>
            </a:r>
            <a:r>
              <a:rPr lang="ru-RU" sz="1600" dirty="0" smtClean="0">
                <a:latin typeface="+mj-lt"/>
              </a:rPr>
              <a:t>экономика. Простое объяснение на примерах мировой </a:t>
            </a:r>
            <a:r>
              <a:rPr lang="ru-RU" sz="1600" dirty="0" smtClean="0">
                <a:latin typeface="+mj-lt"/>
              </a:rPr>
              <a:t>кухни»</a:t>
            </a:r>
            <a:endParaRPr lang="ru-RU" sz="1600" dirty="0" smtClean="0">
              <a:latin typeface="+mj-lt"/>
            </a:endParaRP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«Как </a:t>
            </a:r>
            <a:r>
              <a:rPr lang="ru-RU" sz="1600" dirty="0" smtClean="0">
                <a:latin typeface="+mj-lt"/>
              </a:rPr>
              <a:t>устроена </a:t>
            </a:r>
            <a:r>
              <a:rPr lang="ru-RU" sz="1600" dirty="0" smtClean="0">
                <a:latin typeface="+mj-lt"/>
              </a:rPr>
              <a:t>экономика»</a:t>
            </a:r>
            <a:endParaRPr lang="ru-RU" sz="1600" dirty="0" smtClean="0">
              <a:latin typeface="+mj-lt"/>
            </a:endParaRP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«23 </a:t>
            </a:r>
            <a:r>
              <a:rPr lang="ru-RU" sz="1600" dirty="0" smtClean="0">
                <a:latin typeface="+mj-lt"/>
              </a:rPr>
              <a:t>тайны: то, что вам не расскажут про </a:t>
            </a:r>
            <a:r>
              <a:rPr lang="ru-RU" sz="1600" dirty="0" smtClean="0">
                <a:latin typeface="+mj-lt"/>
              </a:rPr>
              <a:t>капитализм»</a:t>
            </a:r>
            <a:endParaRPr lang="ru-RU" sz="1600" dirty="0" smtClean="0">
              <a:latin typeface="+mj-lt"/>
            </a:endParaRP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«Злые </a:t>
            </a:r>
            <a:r>
              <a:rPr lang="ru-RU" sz="1600" dirty="0" smtClean="0">
                <a:latin typeface="+mj-lt"/>
              </a:rPr>
              <a:t>самаритяне: миф о свободной торговле и секретная история </a:t>
            </a:r>
            <a:r>
              <a:rPr lang="ru-RU" sz="1600" dirty="0" smtClean="0">
                <a:latin typeface="+mj-lt"/>
              </a:rPr>
              <a:t>капитализма»</a:t>
            </a:r>
            <a:endParaRPr lang="ru-RU" sz="1600" dirty="0" smtClean="0">
              <a:latin typeface="+mj-lt"/>
            </a:endParaRP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«Восточноазиатский </a:t>
            </a:r>
            <a:r>
              <a:rPr lang="ru-RU" sz="1600" dirty="0" smtClean="0">
                <a:latin typeface="+mj-lt"/>
              </a:rPr>
              <a:t>опыт развития: чудо, кризис и будущее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«Глобализация</a:t>
            </a:r>
            <a:r>
              <a:rPr lang="ru-RU" sz="1600" dirty="0" smtClean="0">
                <a:latin typeface="+mj-lt"/>
              </a:rPr>
              <a:t>, экономическое развитие и роль </a:t>
            </a:r>
            <a:r>
              <a:rPr lang="ru-RU" sz="1600" dirty="0" smtClean="0">
                <a:latin typeface="+mj-lt"/>
              </a:rPr>
              <a:t>государства»</a:t>
            </a:r>
            <a:endParaRPr lang="ru-RU" sz="1600" dirty="0" smtClean="0">
              <a:latin typeface="+mj-lt"/>
            </a:endParaRP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«Отбрасывая </a:t>
            </a:r>
            <a:r>
              <a:rPr lang="ru-RU" sz="1600" dirty="0" smtClean="0">
                <a:latin typeface="+mj-lt"/>
              </a:rPr>
              <a:t>лестницу: стратегия развития в исторической </a:t>
            </a:r>
            <a:r>
              <a:rPr lang="ru-RU" sz="1600" dirty="0" smtClean="0">
                <a:latin typeface="+mj-lt"/>
              </a:rPr>
              <a:t>перспективе»</a:t>
            </a:r>
            <a:endParaRPr lang="ru-RU" sz="1600" dirty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355160" cy="990600"/>
          </a:xfrm>
        </p:spPr>
        <p:txBody>
          <a:bodyPr>
            <a:normAutofit/>
          </a:bodyPr>
          <a:lstStyle/>
          <a:p>
            <a:r>
              <a:rPr lang="ru-RU" dirty="0" smtClean="0"/>
              <a:t>Научные школы в экономике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83568" y="1218238"/>
            <a:ext cx="799288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ru-RU" sz="1600" dirty="0" smtClean="0">
                <a:latin typeface="+mj-lt"/>
              </a:rPr>
              <a:t>Классическая политэкономия</a:t>
            </a:r>
            <a:r>
              <a:rPr lang="en-US" sz="1600" dirty="0" smtClean="0">
                <a:latin typeface="+mj-lt"/>
              </a:rPr>
              <a:t>: </a:t>
            </a:r>
            <a:r>
              <a:rPr lang="ru-RU" sz="1600" dirty="0" smtClean="0">
                <a:latin typeface="+mj-lt"/>
              </a:rPr>
              <a:t>рынок </a:t>
            </a:r>
            <a:r>
              <a:rPr lang="en-US" sz="1600" dirty="0" err="1" smtClean="0">
                <a:latin typeface="+mj-lt"/>
              </a:rPr>
              <a:t>uber</a:t>
            </a:r>
            <a:r>
              <a:rPr lang="en-US" sz="1600" dirty="0" smtClean="0">
                <a:latin typeface="+mj-lt"/>
              </a:rPr>
              <a:t> </a:t>
            </a:r>
            <a:r>
              <a:rPr lang="en-US" sz="1600" dirty="0" err="1" smtClean="0">
                <a:latin typeface="+mj-lt"/>
              </a:rPr>
              <a:t>alles</a:t>
            </a:r>
            <a:r>
              <a:rPr lang="en-US" sz="1600" dirty="0" smtClean="0">
                <a:latin typeface="+mj-lt"/>
              </a:rPr>
              <a:t>!</a:t>
            </a:r>
            <a:endParaRPr lang="ru-RU" sz="1600" dirty="0" smtClean="0">
              <a:latin typeface="+mj-lt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ru-RU" sz="1600" dirty="0" smtClean="0">
                <a:latin typeface="+mj-lt"/>
              </a:rPr>
              <a:t>Неоклассическая школа: люди знают, что делают, поэтому </a:t>
            </a:r>
            <a:r>
              <a:rPr lang="en-US" sz="1600" dirty="0" smtClean="0">
                <a:latin typeface="+mj-lt"/>
              </a:rPr>
              <a:t>DSGE</a:t>
            </a:r>
            <a:endParaRPr lang="ru-RU" sz="1600" dirty="0" smtClean="0">
              <a:latin typeface="+mj-lt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ru-RU" sz="1600" dirty="0" smtClean="0">
                <a:latin typeface="+mj-lt"/>
              </a:rPr>
              <a:t>Марксизм: абстрактный труд, смена формаций и конец капитализма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600" dirty="0" err="1" smtClean="0">
                <a:latin typeface="+mj-lt"/>
              </a:rPr>
              <a:t>Девелопментаризм</a:t>
            </a:r>
            <a:r>
              <a:rPr lang="ru-RU" sz="1600" dirty="0" smtClean="0">
                <a:latin typeface="+mj-lt"/>
              </a:rPr>
              <a:t>: развивающиеся страны не могут стать развитыми лишь рыночными методами.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600" dirty="0" smtClean="0">
                <a:latin typeface="+mj-lt"/>
              </a:rPr>
              <a:t>Австрийская школа: никто не знает всего, потому не трогайте.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600" dirty="0" smtClean="0">
                <a:latin typeface="+mj-lt"/>
              </a:rPr>
              <a:t>(</a:t>
            </a:r>
            <a:r>
              <a:rPr lang="ru-RU" sz="1600" dirty="0" err="1" smtClean="0">
                <a:latin typeface="+mj-lt"/>
              </a:rPr>
              <a:t>Нео</a:t>
            </a:r>
            <a:r>
              <a:rPr lang="ru-RU" sz="1600" dirty="0" smtClean="0">
                <a:latin typeface="+mj-lt"/>
              </a:rPr>
              <a:t>)</a:t>
            </a:r>
            <a:r>
              <a:rPr lang="ru-RU" sz="1600" dirty="0" err="1" smtClean="0">
                <a:latin typeface="+mj-lt"/>
              </a:rPr>
              <a:t>шумпетерианская</a:t>
            </a:r>
            <a:r>
              <a:rPr lang="ru-RU" sz="1600" dirty="0" smtClean="0">
                <a:latin typeface="+mj-lt"/>
              </a:rPr>
              <a:t> школа: созидательное разрушение </a:t>
            </a:r>
            <a:r>
              <a:rPr lang="en-US" sz="1600" dirty="0" err="1" smtClean="0">
                <a:latin typeface="+mj-lt"/>
              </a:rPr>
              <a:t>vs</a:t>
            </a:r>
            <a:r>
              <a:rPr lang="en-US" sz="1600" dirty="0" smtClean="0">
                <a:latin typeface="+mj-lt"/>
              </a:rPr>
              <a:t> </a:t>
            </a:r>
            <a:r>
              <a:rPr lang="ru-RU" sz="1600" dirty="0" smtClean="0">
                <a:latin typeface="+mj-lt"/>
              </a:rPr>
              <a:t>бюрократия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600" dirty="0" smtClean="0">
                <a:latin typeface="+mj-lt"/>
              </a:rPr>
              <a:t>Кейнсианство: </a:t>
            </a:r>
            <a:r>
              <a:rPr lang="en-US" sz="1600" dirty="0" smtClean="0">
                <a:latin typeface="+mj-lt"/>
              </a:rPr>
              <a:t>animal spirits</a:t>
            </a:r>
            <a:r>
              <a:rPr lang="ru-RU" sz="1600" dirty="0" smtClean="0">
                <a:latin typeface="+mj-lt"/>
              </a:rPr>
              <a:t> </a:t>
            </a:r>
            <a:endParaRPr lang="ru-RU" sz="1600" dirty="0" smtClean="0">
              <a:latin typeface="+mj-lt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ru-RU" sz="1600" dirty="0" err="1" smtClean="0">
                <a:latin typeface="+mj-lt"/>
              </a:rPr>
              <a:t>Институционалисты</a:t>
            </a:r>
            <a:r>
              <a:rPr lang="ru-RU" sz="1600" dirty="0" smtClean="0">
                <a:latin typeface="+mj-lt"/>
              </a:rPr>
              <a:t>: институт определяет все и решает все.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600" dirty="0" smtClean="0">
                <a:latin typeface="+mj-lt"/>
              </a:rPr>
              <a:t>Бихевиоризм: моделируем поведение людей.</a:t>
            </a:r>
            <a:endParaRPr lang="ru-RU" sz="16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355160" cy="990600"/>
          </a:xfrm>
        </p:spPr>
        <p:txBody>
          <a:bodyPr>
            <a:normAutofit/>
          </a:bodyPr>
          <a:lstStyle/>
          <a:p>
            <a:r>
              <a:rPr lang="ru-RU" dirty="0" smtClean="0"/>
              <a:t>Классическая политэкономия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67544" y="1196752"/>
            <a:ext cx="8064896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latin typeface="+mj-lt"/>
              </a:rPr>
              <a:t>Персоны</a:t>
            </a:r>
            <a:r>
              <a:rPr lang="ru-RU" sz="1600" dirty="0" smtClean="0">
                <a:latin typeface="+mj-lt"/>
              </a:rPr>
              <a:t>: </a:t>
            </a:r>
            <a:endParaRPr lang="ru-RU" sz="1600" dirty="0" smtClean="0">
              <a:latin typeface="+mj-lt"/>
            </a:endParaRPr>
          </a:p>
          <a:p>
            <a:r>
              <a:rPr lang="ru-RU" sz="1600" dirty="0" smtClean="0">
                <a:latin typeface="+mj-lt"/>
              </a:rPr>
              <a:t>Адам Смит, Давид </a:t>
            </a:r>
            <a:r>
              <a:rPr lang="ru-RU" sz="1600" dirty="0" err="1" smtClean="0">
                <a:latin typeface="+mj-lt"/>
              </a:rPr>
              <a:t>Рикардо</a:t>
            </a:r>
            <a:r>
              <a:rPr lang="ru-RU" sz="1600" dirty="0" smtClean="0">
                <a:latin typeface="+mj-lt"/>
              </a:rPr>
              <a:t>, Жан-Батист </a:t>
            </a:r>
            <a:r>
              <a:rPr lang="ru-RU" sz="1600" dirty="0" err="1" smtClean="0">
                <a:latin typeface="+mj-lt"/>
              </a:rPr>
              <a:t>Сэй</a:t>
            </a:r>
            <a:r>
              <a:rPr lang="ru-RU" sz="1600" dirty="0" smtClean="0">
                <a:latin typeface="+mj-lt"/>
              </a:rPr>
              <a:t>, Джон Стюарт Милль, Роберт Мальтус</a:t>
            </a:r>
            <a:r>
              <a:rPr lang="ru-RU" sz="1600" dirty="0" smtClean="0">
                <a:latin typeface="+mj-lt"/>
              </a:rPr>
              <a:t/>
            </a:r>
            <a:br>
              <a:rPr lang="ru-RU" sz="1600" dirty="0" smtClean="0">
                <a:latin typeface="+mj-lt"/>
              </a:rPr>
            </a:br>
            <a:r>
              <a:rPr lang="ru-RU" sz="1600" dirty="0" smtClean="0">
                <a:latin typeface="+mj-lt"/>
              </a:rPr>
              <a:t/>
            </a:r>
            <a:br>
              <a:rPr lang="ru-RU" sz="1600" dirty="0" smtClean="0">
                <a:latin typeface="+mj-lt"/>
              </a:rPr>
            </a:br>
            <a:r>
              <a:rPr lang="ru-RU" sz="1600" b="1" dirty="0" smtClean="0">
                <a:latin typeface="+mj-lt"/>
              </a:rPr>
              <a:t>Основные тезисы</a:t>
            </a:r>
            <a:r>
              <a:rPr lang="ru-RU" sz="1600" dirty="0" smtClean="0">
                <a:latin typeface="+mj-lt"/>
              </a:rPr>
              <a:t>: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Стремление </a:t>
            </a:r>
            <a:r>
              <a:rPr lang="ru-RU" sz="1600" dirty="0" smtClean="0">
                <a:latin typeface="+mj-lt"/>
              </a:rPr>
              <a:t>к  удовлетворению личных </a:t>
            </a:r>
            <a:r>
              <a:rPr lang="ru-RU" sz="1600" dirty="0" smtClean="0">
                <a:latin typeface="+mj-lt"/>
              </a:rPr>
              <a:t>интересов </a:t>
            </a:r>
            <a:r>
              <a:rPr lang="ru-RU" sz="1600" dirty="0" smtClean="0">
                <a:latin typeface="+mj-lt"/>
              </a:rPr>
              <a:t>отдельных хозяйствующих субъектов приводит к  выгодному </a:t>
            </a:r>
            <a:r>
              <a:rPr lang="ru-RU" sz="1600" dirty="0" smtClean="0">
                <a:latin typeface="+mj-lt"/>
              </a:rPr>
              <a:t>результату </a:t>
            </a:r>
            <a:r>
              <a:rPr lang="ru-RU" sz="1600" dirty="0" smtClean="0">
                <a:latin typeface="+mj-lt"/>
              </a:rPr>
              <a:t>для общества в  виде создания максимального </a:t>
            </a:r>
            <a:r>
              <a:rPr lang="ru-RU" sz="1600" dirty="0" smtClean="0">
                <a:latin typeface="+mj-lt"/>
              </a:rPr>
              <a:t>национального богатства – хвала конкуренции и </a:t>
            </a:r>
            <a:r>
              <a:rPr lang="ru-RU" sz="1600" b="1" dirty="0" smtClean="0">
                <a:latin typeface="+mj-lt"/>
              </a:rPr>
              <a:t>«невидимой руке»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Закон </a:t>
            </a:r>
            <a:r>
              <a:rPr lang="ru-RU" sz="1600" dirty="0" err="1" smtClean="0">
                <a:latin typeface="+mj-lt"/>
              </a:rPr>
              <a:t>Сэя</a:t>
            </a:r>
            <a:r>
              <a:rPr lang="ru-RU" sz="1600" dirty="0" smtClean="0">
                <a:latin typeface="+mj-lt"/>
              </a:rPr>
              <a:t>: совокупный спрос автоматически поглощает весь объём продукции, произведенный в соответствии с существующей технологией и ресурсами в условиях экономики с гибкими </a:t>
            </a:r>
            <a:r>
              <a:rPr lang="ru-RU" sz="1600" dirty="0" smtClean="0">
                <a:latin typeface="+mj-lt"/>
              </a:rPr>
              <a:t>ценами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Долой любые </a:t>
            </a:r>
            <a:r>
              <a:rPr lang="ru-RU" sz="1600" dirty="0" smtClean="0">
                <a:latin typeface="+mj-lt"/>
              </a:rPr>
              <a:t>попытки со стороны </a:t>
            </a:r>
            <a:r>
              <a:rPr lang="ru-RU" sz="1600" dirty="0" smtClean="0">
                <a:latin typeface="+mj-lt"/>
              </a:rPr>
              <a:t>правительства </a:t>
            </a:r>
            <a:r>
              <a:rPr lang="ru-RU" sz="1600" dirty="0" smtClean="0">
                <a:latin typeface="+mj-lt"/>
              </a:rPr>
              <a:t>ограничить свободный </a:t>
            </a:r>
            <a:r>
              <a:rPr lang="ru-RU" sz="1600" dirty="0" smtClean="0">
                <a:latin typeface="+mj-lt"/>
              </a:rPr>
              <a:t>рынок.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Теория сравнительных преимуществ </a:t>
            </a:r>
            <a:r>
              <a:rPr lang="ru-RU" sz="1600" dirty="0" err="1" smtClean="0">
                <a:latin typeface="+mj-lt"/>
              </a:rPr>
              <a:t>Рикардо</a:t>
            </a:r>
            <a:r>
              <a:rPr lang="ru-RU" sz="1600" dirty="0" smtClean="0">
                <a:latin typeface="+mj-lt"/>
              </a:rPr>
              <a:t>: специализация и разделение труда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Три класса социума: капиталисты, рабочие, земельные собственники</a:t>
            </a:r>
            <a:endParaRPr lang="ru-RU" sz="1600" dirty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488832" cy="990600"/>
          </a:xfrm>
        </p:spPr>
        <p:txBody>
          <a:bodyPr>
            <a:normAutofit/>
          </a:bodyPr>
          <a:lstStyle/>
          <a:p>
            <a:r>
              <a:rPr lang="ru-RU" dirty="0" smtClean="0"/>
              <a:t>Неоклассика (ортодоксия, </a:t>
            </a:r>
            <a:r>
              <a:rPr lang="ru-RU" dirty="0" err="1" smtClean="0"/>
              <a:t>мейнстрим</a:t>
            </a:r>
            <a:r>
              <a:rPr lang="ru-RU" dirty="0" smtClean="0"/>
              <a:t>)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67544" y="1196752"/>
            <a:ext cx="8064896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latin typeface="+mj-lt"/>
              </a:rPr>
              <a:t>Персоны</a:t>
            </a:r>
            <a:r>
              <a:rPr lang="ru-RU" sz="1600" dirty="0" smtClean="0">
                <a:latin typeface="+mj-lt"/>
              </a:rPr>
              <a:t>: </a:t>
            </a:r>
            <a:endParaRPr lang="ru-RU" sz="1600" dirty="0" smtClean="0">
              <a:latin typeface="+mj-lt"/>
            </a:endParaRPr>
          </a:p>
          <a:p>
            <a:r>
              <a:rPr lang="ru-RU" sz="1600" dirty="0" smtClean="0">
                <a:latin typeface="+mj-lt"/>
              </a:rPr>
              <a:t>Леон Вальрас, Альфред Маршалл, Джон </a:t>
            </a:r>
            <a:r>
              <a:rPr lang="ru-RU" sz="1600" dirty="0" err="1" smtClean="0">
                <a:latin typeface="+mj-lt"/>
              </a:rPr>
              <a:t>Бейтс</a:t>
            </a:r>
            <a:r>
              <a:rPr lang="ru-RU" sz="1600" dirty="0" smtClean="0">
                <a:latin typeface="+mj-lt"/>
              </a:rPr>
              <a:t> Кларк, </a:t>
            </a:r>
            <a:r>
              <a:rPr lang="ru-RU" sz="1600" dirty="0" err="1" smtClean="0">
                <a:latin typeface="+mj-lt"/>
              </a:rPr>
              <a:t>Ирвинг</a:t>
            </a:r>
            <a:r>
              <a:rPr lang="ru-RU" sz="1600" dirty="0" smtClean="0">
                <a:latin typeface="+mj-lt"/>
              </a:rPr>
              <a:t> Фишер, Артур </a:t>
            </a:r>
            <a:r>
              <a:rPr lang="ru-RU" sz="1600" dirty="0" err="1" smtClean="0">
                <a:latin typeface="+mj-lt"/>
              </a:rPr>
              <a:t>Пигу</a:t>
            </a:r>
            <a:r>
              <a:rPr lang="ru-RU" sz="1600" dirty="0" smtClean="0">
                <a:latin typeface="+mj-lt"/>
              </a:rPr>
              <a:t/>
            </a:r>
            <a:br>
              <a:rPr lang="ru-RU" sz="1600" dirty="0" smtClean="0">
                <a:latin typeface="+mj-lt"/>
              </a:rPr>
            </a:br>
            <a:r>
              <a:rPr lang="ru-RU" sz="1600" dirty="0" smtClean="0">
                <a:latin typeface="+mj-lt"/>
              </a:rPr>
              <a:t/>
            </a:r>
            <a:br>
              <a:rPr lang="ru-RU" sz="1600" dirty="0" smtClean="0">
                <a:latin typeface="+mj-lt"/>
              </a:rPr>
            </a:br>
            <a:r>
              <a:rPr lang="ru-RU" sz="1600" b="1" dirty="0" smtClean="0">
                <a:latin typeface="+mj-lt"/>
              </a:rPr>
              <a:t>Основные тезисы</a:t>
            </a:r>
            <a:r>
              <a:rPr lang="ru-RU" sz="1600" dirty="0" smtClean="0">
                <a:latin typeface="+mj-lt"/>
              </a:rPr>
              <a:t>: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Роль спроса в определении цены товара: отход от трудовой теории стоимости (классика) в сторону полезности для потребителя. 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</a:t>
            </a:r>
            <a:r>
              <a:rPr lang="ru-RU" sz="1600" dirty="0" smtClean="0">
                <a:latin typeface="+mj-lt"/>
              </a:rPr>
              <a:t>«Экономика школьной доски» (</a:t>
            </a:r>
            <a:r>
              <a:rPr lang="ru-RU" sz="1600" dirty="0" err="1" smtClean="0">
                <a:latin typeface="+mj-lt"/>
              </a:rPr>
              <a:t>ц</a:t>
            </a:r>
            <a:r>
              <a:rPr lang="ru-RU" sz="1600" dirty="0" smtClean="0">
                <a:latin typeface="+mj-lt"/>
              </a:rPr>
              <a:t>) </a:t>
            </a:r>
            <a:r>
              <a:rPr lang="ru-RU" sz="1600" dirty="0" err="1" smtClean="0">
                <a:latin typeface="+mj-lt"/>
              </a:rPr>
              <a:t>Дейдра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Маклосски</a:t>
            </a:r>
            <a:r>
              <a:rPr lang="ru-RU" sz="1600" dirty="0" smtClean="0">
                <a:latin typeface="+mj-lt"/>
              </a:rPr>
              <a:t>: в центре системы стоит всезнающий </a:t>
            </a:r>
            <a:r>
              <a:rPr lang="ru-RU" sz="1600" dirty="0" err="1" smtClean="0">
                <a:latin typeface="+mj-lt"/>
              </a:rPr>
              <a:t>ультрарациональный</a:t>
            </a:r>
            <a:r>
              <a:rPr lang="ru-RU" sz="1600" dirty="0" smtClean="0">
                <a:latin typeface="+mj-lt"/>
              </a:rPr>
              <a:t> индивидуум, который максимизирует полезность и минимизирует проблемы.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</a:t>
            </a:r>
            <a:r>
              <a:rPr lang="ru-RU" sz="1600" dirty="0" smtClean="0">
                <a:latin typeface="+mj-lt"/>
              </a:rPr>
              <a:t>Смещение фокуса с производства на потребление / обмен; экономика как сеть товарного обмена между </a:t>
            </a:r>
            <a:r>
              <a:rPr lang="ru-RU" sz="1600" dirty="0" err="1" smtClean="0">
                <a:latin typeface="+mj-lt"/>
              </a:rPr>
              <a:t>акторами</a:t>
            </a:r>
            <a:r>
              <a:rPr lang="ru-RU" sz="1600" dirty="0" smtClean="0">
                <a:latin typeface="+mj-lt"/>
              </a:rPr>
              <a:t>.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Понятие «</a:t>
            </a:r>
            <a:r>
              <a:rPr lang="ru-RU" sz="1600" dirty="0" err="1" smtClean="0">
                <a:latin typeface="+mj-lt"/>
              </a:rPr>
              <a:t>экстерналия</a:t>
            </a:r>
            <a:r>
              <a:rPr lang="ru-RU" sz="1600" dirty="0" smtClean="0">
                <a:latin typeface="+mj-lt"/>
              </a:rPr>
              <a:t>»: последствия некоторых решений не отражаются в ценах напрямую.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</a:t>
            </a:r>
            <a:r>
              <a:rPr lang="ru-RU" sz="1600" dirty="0" smtClean="0">
                <a:latin typeface="+mj-lt"/>
              </a:rPr>
              <a:t>Маржинализм </a:t>
            </a:r>
            <a:r>
              <a:rPr lang="en-US" sz="1600" dirty="0" smtClean="0">
                <a:latin typeface="+mj-lt"/>
              </a:rPr>
              <a:t>XIX </a:t>
            </a:r>
            <a:r>
              <a:rPr lang="ru-RU" sz="1600" dirty="0" smtClean="0">
                <a:latin typeface="+mj-lt"/>
              </a:rPr>
              <a:t>века.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</a:t>
            </a:r>
            <a:r>
              <a:rPr lang="ru-RU" sz="1600" dirty="0" smtClean="0">
                <a:latin typeface="+mj-lt"/>
              </a:rPr>
              <a:t>Информационная экономика (Джозеф </a:t>
            </a:r>
            <a:r>
              <a:rPr lang="ru-RU" sz="1600" dirty="0" err="1" smtClean="0">
                <a:latin typeface="+mj-lt"/>
              </a:rPr>
              <a:t>Стиглиц</a:t>
            </a:r>
            <a:r>
              <a:rPr lang="ru-RU" sz="1600" dirty="0" smtClean="0">
                <a:latin typeface="+mj-lt"/>
              </a:rPr>
              <a:t>, Джордж </a:t>
            </a:r>
            <a:r>
              <a:rPr lang="ru-RU" sz="1600" dirty="0" err="1" smtClean="0">
                <a:latin typeface="+mj-lt"/>
              </a:rPr>
              <a:t>Акерлоф</a:t>
            </a:r>
            <a:r>
              <a:rPr lang="ru-RU" sz="1600" dirty="0" smtClean="0">
                <a:latin typeface="+mj-lt"/>
              </a:rPr>
              <a:t>): асимметричный информационный обмен.</a:t>
            </a:r>
            <a:endParaRPr lang="ru-RU" sz="1600" dirty="0" smtClean="0">
              <a:latin typeface="+mj-lt"/>
            </a:endParaRP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Капитализм </a:t>
            </a:r>
            <a:r>
              <a:rPr lang="ru-RU" sz="1600" dirty="0" smtClean="0">
                <a:latin typeface="+mj-lt"/>
              </a:rPr>
              <a:t>всегда возвращается к </a:t>
            </a:r>
            <a:r>
              <a:rPr lang="ru-RU" sz="1600" dirty="0" smtClean="0">
                <a:latin typeface="+mj-lt"/>
              </a:rPr>
              <a:t>равновесию (уравнение Вальраса, модель </a:t>
            </a:r>
            <a:r>
              <a:rPr lang="ru-RU" sz="1600" dirty="0" err="1" smtClean="0">
                <a:latin typeface="+mj-lt"/>
              </a:rPr>
              <a:t>Эрроу-Дебрё</a:t>
            </a:r>
            <a:r>
              <a:rPr lang="ru-RU" sz="1600" dirty="0" smtClean="0">
                <a:latin typeface="+mj-lt"/>
              </a:rPr>
              <a:t>, </a:t>
            </a:r>
            <a:r>
              <a:rPr lang="en-US" sz="1600" dirty="0" smtClean="0">
                <a:latin typeface="+mj-lt"/>
              </a:rPr>
              <a:t>DSGE)</a:t>
            </a:r>
            <a:r>
              <a:rPr lang="ru-RU" sz="1600" dirty="0" smtClean="0">
                <a:latin typeface="+mj-lt"/>
              </a:rPr>
              <a:t>.</a:t>
            </a:r>
            <a:endParaRPr lang="en-US" sz="1600" dirty="0" smtClean="0">
              <a:latin typeface="+mj-lt"/>
            </a:endParaRPr>
          </a:p>
          <a:p>
            <a:pPr>
              <a:buFont typeface="Arial" pitchFamily="34" charset="0"/>
              <a:buChar char="•"/>
            </a:pPr>
            <a:r>
              <a:rPr lang="en-US" sz="1600" dirty="0" smtClean="0">
                <a:latin typeface="+mj-lt"/>
              </a:rPr>
              <a:t> </a:t>
            </a:r>
            <a:r>
              <a:rPr lang="ru-RU" sz="1600" dirty="0" smtClean="0">
                <a:latin typeface="+mj-lt"/>
              </a:rPr>
              <a:t>Модель экономического роста </a:t>
            </a:r>
            <a:r>
              <a:rPr lang="ru-RU" sz="1600" dirty="0" err="1" smtClean="0">
                <a:latin typeface="+mj-lt"/>
              </a:rPr>
              <a:t>Солоу-Свана</a:t>
            </a:r>
            <a:endParaRPr lang="ru-RU" sz="1600" dirty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488832" cy="990600"/>
          </a:xfrm>
        </p:spPr>
        <p:txBody>
          <a:bodyPr>
            <a:normAutofit/>
          </a:bodyPr>
          <a:lstStyle/>
          <a:p>
            <a:r>
              <a:rPr lang="ru-RU" dirty="0" smtClean="0"/>
              <a:t>Марксизм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67544" y="1196752"/>
            <a:ext cx="806489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latin typeface="+mj-lt"/>
              </a:rPr>
              <a:t>Персоны</a:t>
            </a:r>
            <a:r>
              <a:rPr lang="ru-RU" sz="1600" dirty="0" smtClean="0">
                <a:latin typeface="+mj-lt"/>
              </a:rPr>
              <a:t>: </a:t>
            </a:r>
            <a:endParaRPr lang="ru-RU" sz="1600" dirty="0" smtClean="0">
              <a:latin typeface="+mj-lt"/>
            </a:endParaRPr>
          </a:p>
          <a:p>
            <a:r>
              <a:rPr lang="ru-RU" sz="1600" dirty="0" smtClean="0">
                <a:latin typeface="+mj-lt"/>
              </a:rPr>
              <a:t>Карл Маркс, Фридрих Энгельс, Владимир Ленин, Роза Люксембург, Николай Бухарин</a:t>
            </a:r>
            <a:r>
              <a:rPr lang="ru-RU" sz="1600" dirty="0" smtClean="0">
                <a:latin typeface="+mj-lt"/>
              </a:rPr>
              <a:t/>
            </a:r>
            <a:br>
              <a:rPr lang="ru-RU" sz="1600" dirty="0" smtClean="0">
                <a:latin typeface="+mj-lt"/>
              </a:rPr>
            </a:br>
            <a:r>
              <a:rPr lang="ru-RU" sz="1600" dirty="0" smtClean="0">
                <a:latin typeface="+mj-lt"/>
              </a:rPr>
              <a:t/>
            </a:r>
            <a:br>
              <a:rPr lang="ru-RU" sz="1600" dirty="0" smtClean="0">
                <a:latin typeface="+mj-lt"/>
              </a:rPr>
            </a:br>
            <a:r>
              <a:rPr lang="ru-RU" sz="1600" b="1" dirty="0" smtClean="0">
                <a:latin typeface="+mj-lt"/>
              </a:rPr>
              <a:t>Основные тезисы</a:t>
            </a:r>
            <a:r>
              <a:rPr lang="ru-RU" sz="1600" dirty="0" smtClean="0">
                <a:latin typeface="+mj-lt"/>
              </a:rPr>
              <a:t>: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Наследие классической школы (трудовая теория стоимости и фокус на производстве).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Производительные силы / производственные отношения и базис / надстройка – предтеча </a:t>
            </a:r>
            <a:r>
              <a:rPr lang="ru-RU" sz="1600" dirty="0" err="1" smtClean="0">
                <a:latin typeface="+mj-lt"/>
              </a:rPr>
              <a:t>институционализма</a:t>
            </a:r>
            <a:r>
              <a:rPr lang="ru-RU" sz="1600" dirty="0" smtClean="0">
                <a:latin typeface="+mj-lt"/>
              </a:rPr>
              <a:t>.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</a:t>
            </a:r>
            <a:r>
              <a:rPr lang="ru-RU" sz="1600" dirty="0" smtClean="0">
                <a:latin typeface="+mj-lt"/>
              </a:rPr>
              <a:t>Смена формаций: от пещер до коммунизма; капитализм – конечен.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</a:t>
            </a:r>
            <a:r>
              <a:rPr lang="ru-RU" sz="1600" dirty="0" smtClean="0">
                <a:latin typeface="+mj-lt"/>
              </a:rPr>
              <a:t>Понятие абстрактного труда.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</a:t>
            </a:r>
            <a:r>
              <a:rPr lang="ru-RU" sz="1600" dirty="0" smtClean="0">
                <a:latin typeface="+mj-lt"/>
              </a:rPr>
              <a:t>Классовые противоречия как главный конфликт.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</a:t>
            </a:r>
            <a:r>
              <a:rPr lang="ru-RU" sz="1600" dirty="0" smtClean="0">
                <a:latin typeface="+mj-lt"/>
              </a:rPr>
              <a:t>Фиксация противоречия свободного рынка – и планово-иерархической системы крупных компаний.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</a:t>
            </a:r>
            <a:r>
              <a:rPr lang="ru-RU" sz="1600" dirty="0" smtClean="0">
                <a:latin typeface="+mj-lt"/>
              </a:rPr>
              <a:t>Важность инноваций: еще до </a:t>
            </a:r>
            <a:r>
              <a:rPr lang="ru-RU" sz="1600" dirty="0" err="1" smtClean="0">
                <a:latin typeface="+mj-lt"/>
              </a:rPr>
              <a:t>Шумпетера</a:t>
            </a:r>
            <a:r>
              <a:rPr lang="ru-RU" sz="1600" dirty="0" smtClean="0">
                <a:latin typeface="+mj-lt"/>
              </a:rPr>
              <a:t>.</a:t>
            </a:r>
            <a:endParaRPr lang="ru-RU" sz="1600" dirty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488832" cy="990600"/>
          </a:xfrm>
        </p:spPr>
        <p:txBody>
          <a:bodyPr>
            <a:normAutofit fontScale="90000"/>
          </a:bodyPr>
          <a:lstStyle/>
          <a:p>
            <a:r>
              <a:rPr lang="ru-RU" dirty="0" err="1" smtClean="0"/>
              <a:t>Девелопментаризм</a:t>
            </a:r>
            <a:r>
              <a:rPr lang="ru-RU" dirty="0" smtClean="0"/>
              <a:t> (экономика развития)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67544" y="1196752"/>
            <a:ext cx="806489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latin typeface="+mj-lt"/>
              </a:rPr>
              <a:t>Персоны</a:t>
            </a:r>
            <a:r>
              <a:rPr lang="ru-RU" sz="1600" dirty="0" smtClean="0">
                <a:latin typeface="+mj-lt"/>
              </a:rPr>
              <a:t>: </a:t>
            </a:r>
            <a:endParaRPr lang="ru-RU" sz="1600" dirty="0" smtClean="0">
              <a:latin typeface="+mj-lt"/>
            </a:endParaRPr>
          </a:p>
          <a:p>
            <a:r>
              <a:rPr lang="ru-RU" sz="1600" dirty="0" smtClean="0">
                <a:latin typeface="+mj-lt"/>
              </a:rPr>
              <a:t>Жан-Батист </a:t>
            </a:r>
            <a:r>
              <a:rPr lang="ru-RU" sz="1600" dirty="0" err="1" smtClean="0">
                <a:latin typeface="+mj-lt"/>
              </a:rPr>
              <a:t>Кольбер</a:t>
            </a:r>
            <a:r>
              <a:rPr lang="ru-RU" sz="1600" dirty="0" smtClean="0">
                <a:latin typeface="+mj-lt"/>
              </a:rPr>
              <a:t>, Антонио </a:t>
            </a:r>
            <a:r>
              <a:rPr lang="ru-RU" sz="1600" dirty="0" err="1" smtClean="0">
                <a:latin typeface="+mj-lt"/>
              </a:rPr>
              <a:t>Серра</a:t>
            </a:r>
            <a:r>
              <a:rPr lang="ru-RU" sz="1600" dirty="0" smtClean="0">
                <a:latin typeface="+mj-lt"/>
              </a:rPr>
              <a:t>, Александр Гамильтон, Фридрих Лист (и немецкая историческая школа), </a:t>
            </a:r>
            <a:r>
              <a:rPr lang="ru-RU" sz="1600" dirty="0" err="1" smtClean="0">
                <a:latin typeface="+mj-lt"/>
              </a:rPr>
              <a:t>Саймон</a:t>
            </a:r>
            <a:r>
              <a:rPr lang="ru-RU" sz="1600" dirty="0" smtClean="0">
                <a:latin typeface="+mj-lt"/>
              </a:rPr>
              <a:t> Кузнец, </a:t>
            </a:r>
            <a:r>
              <a:rPr lang="ru-RU" sz="1600" dirty="0" err="1" smtClean="0">
                <a:latin typeface="+mj-lt"/>
              </a:rPr>
              <a:t>Гуннар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Мюрдаль</a:t>
            </a:r>
            <a:r>
              <a:rPr lang="ru-RU" sz="1600" dirty="0" smtClean="0">
                <a:latin typeface="+mj-lt"/>
              </a:rPr>
              <a:t>, </a:t>
            </a:r>
            <a:r>
              <a:rPr lang="ru-RU" sz="1600" dirty="0" err="1" smtClean="0">
                <a:latin typeface="+mj-lt"/>
              </a:rPr>
              <a:t>Николас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Калдор</a:t>
            </a:r>
            <a:r>
              <a:rPr lang="ru-RU" sz="1600" dirty="0" smtClean="0">
                <a:latin typeface="+mj-lt"/>
              </a:rPr>
              <a:t>, Альберт </a:t>
            </a:r>
            <a:r>
              <a:rPr lang="ru-RU" sz="1600" dirty="0" err="1" smtClean="0">
                <a:latin typeface="+mj-lt"/>
              </a:rPr>
              <a:t>Хиршман</a:t>
            </a:r>
            <a:r>
              <a:rPr lang="ru-RU" sz="1600" dirty="0" smtClean="0">
                <a:latin typeface="+mj-lt"/>
              </a:rPr>
              <a:t>, Эрик </a:t>
            </a:r>
            <a:r>
              <a:rPr lang="ru-RU" sz="1600" dirty="0" err="1" smtClean="0">
                <a:latin typeface="+mj-lt"/>
              </a:rPr>
              <a:t>Райнерт</a:t>
            </a:r>
            <a:r>
              <a:rPr lang="ru-RU" sz="1600" dirty="0" smtClean="0">
                <a:latin typeface="+mj-lt"/>
              </a:rPr>
              <a:t/>
            </a:r>
            <a:br>
              <a:rPr lang="ru-RU" sz="1600" dirty="0" smtClean="0">
                <a:latin typeface="+mj-lt"/>
              </a:rPr>
            </a:br>
            <a:r>
              <a:rPr lang="ru-RU" sz="1600" dirty="0" smtClean="0">
                <a:latin typeface="+mj-lt"/>
              </a:rPr>
              <a:t/>
            </a:r>
            <a:br>
              <a:rPr lang="ru-RU" sz="1600" dirty="0" smtClean="0">
                <a:latin typeface="+mj-lt"/>
              </a:rPr>
            </a:br>
            <a:r>
              <a:rPr lang="ru-RU" sz="1600" b="1" dirty="0" smtClean="0">
                <a:latin typeface="+mj-lt"/>
              </a:rPr>
              <a:t>Основные тезисы</a:t>
            </a:r>
            <a:r>
              <a:rPr lang="ru-RU" sz="1600" dirty="0" smtClean="0">
                <a:latin typeface="+mj-lt"/>
              </a:rPr>
              <a:t>: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Работа над развитием развивающихся стран до уровня развитых.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Меркантилизм как </a:t>
            </a:r>
            <a:r>
              <a:rPr lang="ru-RU" sz="1600" dirty="0" err="1" smtClean="0">
                <a:latin typeface="+mj-lt"/>
              </a:rPr>
              <a:t>исходник</a:t>
            </a:r>
            <a:r>
              <a:rPr lang="ru-RU" sz="1600" dirty="0" smtClean="0">
                <a:latin typeface="+mj-lt"/>
              </a:rPr>
              <a:t>.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Эклектичность </a:t>
            </a:r>
            <a:r>
              <a:rPr lang="ru-RU" sz="1600" dirty="0" err="1" smtClean="0">
                <a:latin typeface="+mj-lt"/>
              </a:rPr>
              <a:t>нарративов</a:t>
            </a:r>
            <a:r>
              <a:rPr lang="ru-RU" sz="1600" dirty="0" smtClean="0">
                <a:latin typeface="+mj-lt"/>
              </a:rPr>
              <a:t>.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</a:t>
            </a:r>
            <a:r>
              <a:rPr lang="ru-RU" sz="1600" dirty="0" smtClean="0">
                <a:latin typeface="+mj-lt"/>
              </a:rPr>
              <a:t>Связи: приоритетные и неприоритетные отрасли (по </a:t>
            </a:r>
            <a:r>
              <a:rPr lang="ru-RU" sz="1600" dirty="0" err="1" smtClean="0">
                <a:latin typeface="+mj-lt"/>
              </a:rPr>
              <a:t>Хиршману</a:t>
            </a:r>
            <a:r>
              <a:rPr lang="ru-RU" sz="1600" dirty="0" smtClean="0">
                <a:latin typeface="+mj-lt"/>
              </a:rPr>
              <a:t>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488832" cy="990600"/>
          </a:xfrm>
        </p:spPr>
        <p:txBody>
          <a:bodyPr>
            <a:normAutofit/>
          </a:bodyPr>
          <a:lstStyle/>
          <a:p>
            <a:r>
              <a:rPr lang="ru-RU" dirty="0" smtClean="0"/>
              <a:t>Австрийская школа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67544" y="1196752"/>
            <a:ext cx="8064896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latin typeface="+mj-lt"/>
              </a:rPr>
              <a:t>Персоны</a:t>
            </a:r>
            <a:r>
              <a:rPr lang="ru-RU" sz="1600" dirty="0" smtClean="0">
                <a:latin typeface="+mj-lt"/>
              </a:rPr>
              <a:t>: </a:t>
            </a:r>
            <a:endParaRPr lang="ru-RU" sz="1600" dirty="0" smtClean="0">
              <a:latin typeface="+mj-lt"/>
            </a:endParaRPr>
          </a:p>
          <a:p>
            <a:r>
              <a:rPr lang="ru-RU" sz="1600" dirty="0" smtClean="0">
                <a:latin typeface="+mj-lt"/>
              </a:rPr>
              <a:t>Карл </a:t>
            </a:r>
            <a:r>
              <a:rPr lang="ru-RU" sz="1600" dirty="0" err="1" smtClean="0">
                <a:latin typeface="+mj-lt"/>
              </a:rPr>
              <a:t>Менгер</a:t>
            </a:r>
            <a:r>
              <a:rPr lang="ru-RU" sz="1600" dirty="0" smtClean="0">
                <a:latin typeface="+mj-lt"/>
              </a:rPr>
              <a:t>, Людвиг фон </a:t>
            </a:r>
            <a:r>
              <a:rPr lang="ru-RU" sz="1600" dirty="0" err="1" smtClean="0">
                <a:latin typeface="+mj-lt"/>
              </a:rPr>
              <a:t>Мизес</a:t>
            </a:r>
            <a:r>
              <a:rPr lang="ru-RU" sz="1600" dirty="0" smtClean="0">
                <a:latin typeface="+mj-lt"/>
              </a:rPr>
              <a:t>, Фридрих фон </a:t>
            </a:r>
            <a:r>
              <a:rPr lang="ru-RU" sz="1600" dirty="0" err="1" smtClean="0">
                <a:latin typeface="+mj-lt"/>
              </a:rPr>
              <a:t>Хайек</a:t>
            </a:r>
            <a:r>
              <a:rPr lang="ru-RU" sz="1600" dirty="0" smtClean="0">
                <a:latin typeface="+mj-lt"/>
              </a:rPr>
              <a:t>, </a:t>
            </a:r>
            <a:r>
              <a:rPr lang="ru-RU" sz="1600" dirty="0" err="1" smtClean="0">
                <a:latin typeface="+mj-lt"/>
              </a:rPr>
              <a:t>Ойген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фон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Бём-Баверк</a:t>
            </a:r>
            <a:r>
              <a:rPr lang="ru-RU" sz="1600" dirty="0" smtClean="0">
                <a:latin typeface="+mj-lt"/>
              </a:rPr>
              <a:t>, Йозеф </a:t>
            </a:r>
            <a:r>
              <a:rPr lang="ru-RU" sz="1600" dirty="0" err="1" smtClean="0">
                <a:latin typeface="+mj-lt"/>
              </a:rPr>
              <a:t>Шумпетер</a:t>
            </a:r>
            <a:r>
              <a:rPr lang="ru-RU" sz="1600" dirty="0" smtClean="0">
                <a:latin typeface="+mj-lt"/>
              </a:rPr>
              <a:t>, </a:t>
            </a:r>
            <a:r>
              <a:rPr lang="ru-RU" sz="1600" dirty="0" err="1" smtClean="0">
                <a:latin typeface="+mj-lt"/>
              </a:rPr>
              <a:t>Мюррей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Ротбард</a:t>
            </a:r>
            <a:r>
              <a:rPr lang="ru-RU" sz="1600" dirty="0" smtClean="0">
                <a:latin typeface="+mj-lt"/>
              </a:rPr>
              <a:t>, </a:t>
            </a:r>
            <a:r>
              <a:rPr lang="ru-RU" sz="1600" dirty="0" err="1" smtClean="0">
                <a:latin typeface="+mj-lt"/>
              </a:rPr>
              <a:t>Исраэль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Кирцнер</a:t>
            </a:r>
            <a:r>
              <a:rPr lang="ru-RU" sz="1600" dirty="0" smtClean="0">
                <a:latin typeface="+mj-lt"/>
              </a:rPr>
              <a:t>, </a:t>
            </a:r>
            <a:r>
              <a:rPr lang="ru-RU" sz="1600" dirty="0" err="1" smtClean="0">
                <a:latin typeface="+mj-lt"/>
              </a:rPr>
              <a:t>Хесус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Уэрта</a:t>
            </a:r>
            <a:r>
              <a:rPr lang="ru-RU" sz="1600" dirty="0" smtClean="0">
                <a:latin typeface="+mj-lt"/>
              </a:rPr>
              <a:t> де </a:t>
            </a:r>
            <a:r>
              <a:rPr lang="ru-RU" sz="1600" dirty="0" err="1" smtClean="0">
                <a:latin typeface="+mj-lt"/>
              </a:rPr>
              <a:t>Сото</a:t>
            </a:r>
            <a:r>
              <a:rPr lang="ru-RU" sz="1600" dirty="0" smtClean="0">
                <a:latin typeface="+mj-lt"/>
              </a:rPr>
              <a:t/>
            </a:r>
            <a:br>
              <a:rPr lang="ru-RU" sz="1600" dirty="0" smtClean="0">
                <a:latin typeface="+mj-lt"/>
              </a:rPr>
            </a:br>
            <a:r>
              <a:rPr lang="ru-RU" sz="1600" dirty="0" smtClean="0">
                <a:latin typeface="+mj-lt"/>
              </a:rPr>
              <a:t/>
            </a:r>
            <a:br>
              <a:rPr lang="ru-RU" sz="1600" dirty="0" smtClean="0">
                <a:latin typeface="+mj-lt"/>
              </a:rPr>
            </a:br>
            <a:r>
              <a:rPr lang="ru-RU" sz="1600" b="1" dirty="0" smtClean="0">
                <a:latin typeface="+mj-lt"/>
              </a:rPr>
              <a:t>Основные тезисы</a:t>
            </a:r>
            <a:r>
              <a:rPr lang="ru-RU" sz="1600" dirty="0" smtClean="0">
                <a:latin typeface="+mj-lt"/>
              </a:rPr>
              <a:t>: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Рациональность индивидуума ограничена (традициями и нормами).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</a:t>
            </a:r>
            <a:r>
              <a:rPr lang="ru-RU" sz="1600" dirty="0" smtClean="0">
                <a:latin typeface="+mj-lt"/>
              </a:rPr>
              <a:t>Мир является фундаментально неопределенным и непредсказуемым.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Спонтанный характер конкурентного рынка </a:t>
            </a:r>
            <a:r>
              <a:rPr lang="en-US" sz="1600" dirty="0" err="1" smtClean="0">
                <a:latin typeface="+mj-lt"/>
              </a:rPr>
              <a:t>vs</a:t>
            </a:r>
            <a:r>
              <a:rPr lang="en-US" sz="1600" dirty="0" smtClean="0">
                <a:latin typeface="+mj-lt"/>
              </a:rPr>
              <a:t> </a:t>
            </a:r>
            <a:r>
              <a:rPr lang="ru-RU" sz="1600" dirty="0" smtClean="0">
                <a:latin typeface="+mj-lt"/>
              </a:rPr>
              <a:t>выстраивание порядка.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Долой государственное вмешательство.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</a:t>
            </a:r>
            <a:r>
              <a:rPr lang="ru-RU" sz="1600" dirty="0" smtClean="0">
                <a:latin typeface="+mj-lt"/>
              </a:rPr>
              <a:t>Золотой стандарт и обеспеченность денег.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</a:t>
            </a:r>
            <a:r>
              <a:rPr lang="ru-RU" sz="1600" dirty="0" smtClean="0">
                <a:latin typeface="+mj-lt"/>
              </a:rPr>
              <a:t>Экономика закрытая, но не в равновесии.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Другая 7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2549AD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1432</TotalTime>
  <Words>565</Words>
  <Application>Microsoft Office PowerPoint</Application>
  <PresentationFormat>On-screen Show (4:3)</PresentationFormat>
  <Paragraphs>150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Начальная</vt:lpstr>
      <vt:lpstr>Неокономика и все-все-все</vt:lpstr>
      <vt:lpstr>Кто все эти люди?</vt:lpstr>
      <vt:lpstr>Список научных направлений  в экономике</vt:lpstr>
      <vt:lpstr>Научные школы в экономике</vt:lpstr>
      <vt:lpstr>Классическая политэкономия</vt:lpstr>
      <vt:lpstr>Неоклассика (ортодоксия, мейнстрим)</vt:lpstr>
      <vt:lpstr>Марксизм</vt:lpstr>
      <vt:lpstr>Девелопментаризм (экономика развития)</vt:lpstr>
      <vt:lpstr>Австрийская школа</vt:lpstr>
      <vt:lpstr>(Нео)шумпетерианская школа</vt:lpstr>
      <vt:lpstr>Кейнсианство</vt:lpstr>
      <vt:lpstr>Институционализм и неоинституционализм</vt:lpstr>
      <vt:lpstr>Бихевиоризм</vt:lpstr>
      <vt:lpstr>Различения</vt:lpstr>
      <vt:lpstr>Лекция №2: итоги</vt:lpstr>
      <vt:lpstr>Домашнее задание:  дополните базовую типологию школ</vt:lpstr>
      <vt:lpstr>Slide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Неокономика ПК</dc:creator>
  <cp:lastModifiedBy>Haldar</cp:lastModifiedBy>
  <cp:revision>92</cp:revision>
  <dcterms:created xsi:type="dcterms:W3CDTF">2017-12-28T16:04:44Z</dcterms:created>
  <dcterms:modified xsi:type="dcterms:W3CDTF">2023-04-05T20:08:35Z</dcterms:modified>
</cp:coreProperties>
</file>